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3" r:id="rId1"/>
  </p:sldMasterIdLst>
  <p:notesMasterIdLst>
    <p:notesMasterId r:id="rId35"/>
  </p:notesMasterIdLst>
  <p:sldIdLst>
    <p:sldId id="256" r:id="rId2"/>
    <p:sldId id="257" r:id="rId3"/>
    <p:sldId id="258" r:id="rId4"/>
    <p:sldId id="302" r:id="rId5"/>
    <p:sldId id="261" r:id="rId6"/>
    <p:sldId id="259" r:id="rId7"/>
    <p:sldId id="294" r:id="rId8"/>
    <p:sldId id="260" r:id="rId9"/>
    <p:sldId id="263" r:id="rId10"/>
    <p:sldId id="262" r:id="rId11"/>
    <p:sldId id="264" r:id="rId12"/>
    <p:sldId id="279" r:id="rId13"/>
    <p:sldId id="280" r:id="rId14"/>
    <p:sldId id="265" r:id="rId15"/>
    <p:sldId id="266" r:id="rId16"/>
    <p:sldId id="290" r:id="rId17"/>
    <p:sldId id="292" r:id="rId18"/>
    <p:sldId id="267" r:id="rId19"/>
    <p:sldId id="285" r:id="rId20"/>
    <p:sldId id="286" r:id="rId21"/>
    <p:sldId id="299" r:id="rId22"/>
    <p:sldId id="298" r:id="rId23"/>
    <p:sldId id="293" r:id="rId24"/>
    <p:sldId id="268" r:id="rId25"/>
    <p:sldId id="269" r:id="rId26"/>
    <p:sldId id="270" r:id="rId27"/>
    <p:sldId id="297" r:id="rId28"/>
    <p:sldId id="271" r:id="rId29"/>
    <p:sldId id="272" r:id="rId30"/>
    <p:sldId id="273" r:id="rId31"/>
    <p:sldId id="274" r:id="rId32"/>
    <p:sldId id="295" r:id="rId33"/>
    <p:sldId id="276"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1pPr>
    <a:lvl2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2pPr>
    <a:lvl3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3pPr>
    <a:lvl4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4pPr>
    <a:lvl5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5pPr>
    <a:lvl6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6pPr>
    <a:lvl7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7pPr>
    <a:lvl8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8pPr>
    <a:lvl9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951E23-29AC-46B6-B94F-241607E2F112}" v="11" dt="2024-10-22T17:02:09.68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72"/>
    <p:restoredTop sz="75056" autoAdjust="0"/>
  </p:normalViewPr>
  <p:slideViewPr>
    <p:cSldViewPr snapToGrid="0">
      <p:cViewPr varScale="1">
        <p:scale>
          <a:sx n="28" d="100"/>
          <a:sy n="28" d="100"/>
        </p:scale>
        <p:origin x="800" y="36"/>
      </p:cViewPr>
      <p:guideLst/>
    </p:cSldViewPr>
  </p:slideViewPr>
  <p:notesTextViewPr>
    <p:cViewPr>
      <p:scale>
        <a:sx n="1" d="1"/>
        <a:sy n="1" d="1"/>
      </p:scale>
      <p:origin x="0" y="0"/>
    </p:cViewPr>
  </p:notesTextViewPr>
  <p:sorterViewPr>
    <p:cViewPr>
      <p:scale>
        <a:sx n="74" d="100"/>
        <a:sy n="74" d="100"/>
      </p:scale>
      <p:origin x="0" y="-22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B6951E23-29AC-46B6-B94F-241607E2F112}"/>
    <pc:docChg chg="undo custSel addSld modSld sldOrd delMainMaster modMainMaster">
      <pc:chgData name="Mitchell Wand" userId="de9b44c55c049659" providerId="LiveId" clId="{B6951E23-29AC-46B6-B94F-241607E2F112}" dt="2024-10-22T17:27:29.992" v="421" actId="20577"/>
      <pc:docMkLst>
        <pc:docMk/>
      </pc:docMkLst>
      <pc:sldChg chg="modSp mod modClrScheme chgLayout">
        <pc:chgData name="Mitchell Wand" userId="de9b44c55c049659" providerId="LiveId" clId="{B6951E23-29AC-46B6-B94F-241607E2F112}" dt="2024-10-22T16:49:52.994" v="20" actId="14100"/>
        <pc:sldMkLst>
          <pc:docMk/>
          <pc:sldMk cId="0" sldId="256"/>
        </pc:sldMkLst>
        <pc:spChg chg="mod">
          <ac:chgData name="Mitchell Wand" userId="de9b44c55c049659" providerId="LiveId" clId="{B6951E23-29AC-46B6-B94F-241607E2F112}" dt="2024-10-22T16:49:52.994" v="20" actId="14100"/>
          <ac:spMkLst>
            <pc:docMk/>
            <pc:sldMk cId="0" sldId="256"/>
            <ac:spMk id="2" creationId="{20FE6541-C8AE-B2F9-0454-94CC138A141B}"/>
          </ac:spMkLst>
        </pc:spChg>
        <pc:spChg chg="mod ord">
          <ac:chgData name="Mitchell Wand" userId="de9b44c55c049659" providerId="LiveId" clId="{B6951E23-29AC-46B6-B94F-241607E2F112}" dt="2024-10-22T16:44:13.720" v="10" actId="700"/>
          <ac:spMkLst>
            <pc:docMk/>
            <pc:sldMk cId="0" sldId="256"/>
            <ac:spMk id="33" creationId="{00000000-0000-0000-0000-000000000000}"/>
          </ac:spMkLst>
        </pc:spChg>
        <pc:spChg chg="mod ord">
          <ac:chgData name="Mitchell Wand" userId="de9b44c55c049659" providerId="LiveId" clId="{B6951E23-29AC-46B6-B94F-241607E2F112}" dt="2024-10-22T16:49:44.994" v="19" actId="14100"/>
          <ac:spMkLst>
            <pc:docMk/>
            <pc:sldMk cId="0" sldId="256"/>
            <ac:spMk id="34" creationId="{00000000-0000-0000-0000-000000000000}"/>
          </ac:spMkLst>
        </pc:spChg>
      </pc:sldChg>
      <pc:sldChg chg="modSp mod">
        <pc:chgData name="Mitchell Wand" userId="de9b44c55c049659" providerId="LiveId" clId="{B6951E23-29AC-46B6-B94F-241607E2F112}" dt="2024-10-22T17:17:09.490" v="323" actId="20577"/>
        <pc:sldMkLst>
          <pc:docMk/>
          <pc:sldMk cId="0" sldId="257"/>
        </pc:sldMkLst>
        <pc:spChg chg="mod">
          <ac:chgData name="Mitchell Wand" userId="de9b44c55c049659" providerId="LiveId" clId="{B6951E23-29AC-46B6-B94F-241607E2F112}" dt="2024-10-22T17:17:09.490" v="323" actId="20577"/>
          <ac:spMkLst>
            <pc:docMk/>
            <pc:sldMk cId="0" sldId="257"/>
            <ac:spMk id="37" creationId="{00000000-0000-0000-0000-000000000000}"/>
          </ac:spMkLst>
        </pc:spChg>
      </pc:sldChg>
      <pc:sldChg chg="modSp mod">
        <pc:chgData name="Mitchell Wand" userId="de9b44c55c049659" providerId="LiveId" clId="{B6951E23-29AC-46B6-B94F-241607E2F112}" dt="2024-10-22T17:14:16.106" v="250" actId="20577"/>
        <pc:sldMkLst>
          <pc:docMk/>
          <pc:sldMk cId="0" sldId="259"/>
        </pc:sldMkLst>
        <pc:spChg chg="mod">
          <ac:chgData name="Mitchell Wand" userId="de9b44c55c049659" providerId="LiveId" clId="{B6951E23-29AC-46B6-B94F-241607E2F112}" dt="2024-10-22T17:14:16.106" v="250" actId="20577"/>
          <ac:spMkLst>
            <pc:docMk/>
            <pc:sldMk cId="0" sldId="259"/>
            <ac:spMk id="48" creationId="{00000000-0000-0000-0000-000000000000}"/>
          </ac:spMkLst>
        </pc:spChg>
      </pc:sldChg>
      <pc:sldChg chg="modSp mod ord chgLayout">
        <pc:chgData name="Mitchell Wand" userId="de9b44c55c049659" providerId="LiveId" clId="{B6951E23-29AC-46B6-B94F-241607E2F112}" dt="2024-10-22T17:17:51.749" v="327" actId="20577"/>
        <pc:sldMkLst>
          <pc:docMk/>
          <pc:sldMk cId="0" sldId="260"/>
        </pc:sldMkLst>
        <pc:spChg chg="mod ord">
          <ac:chgData name="Mitchell Wand" userId="de9b44c55c049659" providerId="LiveId" clId="{B6951E23-29AC-46B6-B94F-241607E2F112}" dt="2024-10-22T17:17:51.749" v="327" actId="20577"/>
          <ac:spMkLst>
            <pc:docMk/>
            <pc:sldMk cId="0" sldId="260"/>
            <ac:spMk id="87" creationId="{00000000-0000-0000-0000-000000000000}"/>
          </ac:spMkLst>
        </pc:spChg>
        <pc:spChg chg="mod ord">
          <ac:chgData name="Mitchell Wand" userId="de9b44c55c049659" providerId="LiveId" clId="{B6951E23-29AC-46B6-B94F-241607E2F112}" dt="2024-10-22T17:15:07.906" v="273" actId="20577"/>
          <ac:spMkLst>
            <pc:docMk/>
            <pc:sldMk cId="0" sldId="260"/>
            <ac:spMk id="88" creationId="{00000000-0000-0000-0000-000000000000}"/>
          </ac:spMkLst>
        </pc:spChg>
      </pc:sldChg>
      <pc:sldChg chg="modSp mod chgLayout">
        <pc:chgData name="Mitchell Wand" userId="de9b44c55c049659" providerId="LiveId" clId="{B6951E23-29AC-46B6-B94F-241607E2F112}" dt="2024-10-22T17:16:53.210" v="300" actId="20577"/>
        <pc:sldMkLst>
          <pc:docMk/>
          <pc:sldMk cId="0" sldId="261"/>
        </pc:sldMkLst>
        <pc:spChg chg="mod ord">
          <ac:chgData name="Mitchell Wand" userId="de9b44c55c049659" providerId="LiveId" clId="{B6951E23-29AC-46B6-B94F-241607E2F112}" dt="2024-10-22T17:16:53.210" v="300" actId="20577"/>
          <ac:spMkLst>
            <pc:docMk/>
            <pc:sldMk cId="0" sldId="261"/>
            <ac:spMk id="93" creationId="{00000000-0000-0000-0000-000000000000}"/>
          </ac:spMkLst>
        </pc:spChg>
        <pc:spChg chg="mod ord">
          <ac:chgData name="Mitchell Wand" userId="de9b44c55c049659" providerId="LiveId" clId="{B6951E23-29AC-46B6-B94F-241607E2F112}" dt="2024-10-22T17:04:17.837" v="221" actId="255"/>
          <ac:spMkLst>
            <pc:docMk/>
            <pc:sldMk cId="0" sldId="261"/>
            <ac:spMk id="94" creationId="{00000000-0000-0000-0000-000000000000}"/>
          </ac:spMkLst>
        </pc:spChg>
      </pc:sldChg>
      <pc:sldChg chg="ord">
        <pc:chgData name="Mitchell Wand" userId="de9b44c55c049659" providerId="LiveId" clId="{B6951E23-29AC-46B6-B94F-241607E2F112}" dt="2024-10-22T17:04:48.721" v="223"/>
        <pc:sldMkLst>
          <pc:docMk/>
          <pc:sldMk cId="0" sldId="263"/>
        </pc:sldMkLst>
      </pc:sldChg>
      <pc:sldChg chg="modSp mod modClrScheme chgLayout">
        <pc:chgData name="Mitchell Wand" userId="de9b44c55c049659" providerId="LiveId" clId="{B6951E23-29AC-46B6-B94F-241607E2F112}" dt="2024-10-22T17:21:15.301" v="361" actId="20577"/>
        <pc:sldMkLst>
          <pc:docMk/>
          <pc:sldMk cId="0" sldId="264"/>
        </pc:sldMkLst>
        <pc:spChg chg="mod ord">
          <ac:chgData name="Mitchell Wand" userId="de9b44c55c049659" providerId="LiveId" clId="{B6951E23-29AC-46B6-B94F-241607E2F112}" dt="2024-10-22T17:06:50.984" v="227" actId="26606"/>
          <ac:spMkLst>
            <pc:docMk/>
            <pc:sldMk cId="0" sldId="264"/>
            <ac:spMk id="111" creationId="{00000000-0000-0000-0000-000000000000}"/>
          </ac:spMkLst>
        </pc:spChg>
        <pc:spChg chg="add mod ord">
          <ac:chgData name="Mitchell Wand" userId="de9b44c55c049659" providerId="LiveId" clId="{B6951E23-29AC-46B6-B94F-241607E2F112}" dt="2024-10-22T17:21:15.301" v="361" actId="20577"/>
          <ac:spMkLst>
            <pc:docMk/>
            <pc:sldMk cId="0" sldId="264"/>
            <ac:spMk id="112" creationId="{00000000-0000-0000-0000-000000000000}"/>
          </ac:spMkLst>
        </pc:spChg>
        <pc:picChg chg="mod">
          <ac:chgData name="Mitchell Wand" userId="de9b44c55c049659" providerId="LiveId" clId="{B6951E23-29AC-46B6-B94F-241607E2F112}" dt="2024-10-22T17:19:23.051" v="333" actId="1076"/>
          <ac:picMkLst>
            <pc:docMk/>
            <pc:sldMk cId="0" sldId="264"/>
            <ac:picMk id="53" creationId="{DCCCC7B4-55EE-942B-11E3-11ACB71A1831}"/>
          </ac:picMkLst>
        </pc:picChg>
      </pc:sldChg>
      <pc:sldChg chg="modSp mod">
        <pc:chgData name="Mitchell Wand" userId="de9b44c55c049659" providerId="LiveId" clId="{B6951E23-29AC-46B6-B94F-241607E2F112}" dt="2024-10-22T17:22:14.394" v="390" actId="27636"/>
        <pc:sldMkLst>
          <pc:docMk/>
          <pc:sldMk cId="0" sldId="265"/>
        </pc:sldMkLst>
        <pc:spChg chg="mod">
          <ac:chgData name="Mitchell Wand" userId="de9b44c55c049659" providerId="LiveId" clId="{B6951E23-29AC-46B6-B94F-241607E2F112}" dt="2024-10-22T17:22:14.394" v="390" actId="27636"/>
          <ac:spMkLst>
            <pc:docMk/>
            <pc:sldMk cId="0" sldId="265"/>
            <ac:spMk id="118" creationId="{00000000-0000-0000-0000-000000000000}"/>
          </ac:spMkLst>
        </pc:spChg>
      </pc:sldChg>
      <pc:sldChg chg="mod modShow">
        <pc:chgData name="Mitchell Wand" userId="de9b44c55c049659" providerId="LiveId" clId="{B6951E23-29AC-46B6-B94F-241607E2F112}" dt="2024-10-22T17:26:51.203" v="392" actId="729"/>
        <pc:sldMkLst>
          <pc:docMk/>
          <pc:sldMk cId="0" sldId="270"/>
        </pc:sldMkLst>
      </pc:sldChg>
      <pc:sldChg chg="modSp mod chgLayout">
        <pc:chgData name="Mitchell Wand" userId="de9b44c55c049659" providerId="LiveId" clId="{B6951E23-29AC-46B6-B94F-241607E2F112}" dt="2024-10-22T17:11:33.022" v="237" actId="700"/>
        <pc:sldMkLst>
          <pc:docMk/>
          <pc:sldMk cId="0" sldId="273"/>
        </pc:sldMkLst>
        <pc:spChg chg="mod ord">
          <ac:chgData name="Mitchell Wand" userId="de9b44c55c049659" providerId="LiveId" clId="{B6951E23-29AC-46B6-B94F-241607E2F112}" dt="2024-10-22T17:11:33.022" v="237" actId="700"/>
          <ac:spMkLst>
            <pc:docMk/>
            <pc:sldMk cId="0" sldId="273"/>
            <ac:spMk id="499" creationId="{00000000-0000-0000-0000-000000000000}"/>
          </ac:spMkLst>
        </pc:spChg>
        <pc:spChg chg="mod ord">
          <ac:chgData name="Mitchell Wand" userId="de9b44c55c049659" providerId="LiveId" clId="{B6951E23-29AC-46B6-B94F-241607E2F112}" dt="2024-10-22T17:11:33.022" v="237" actId="700"/>
          <ac:spMkLst>
            <pc:docMk/>
            <pc:sldMk cId="0" sldId="273"/>
            <ac:spMk id="500" creationId="{00000000-0000-0000-0000-000000000000}"/>
          </ac:spMkLst>
        </pc:spChg>
      </pc:sldChg>
      <pc:sldChg chg="modSp mod chgLayout">
        <pc:chgData name="Mitchell Wand" userId="de9b44c55c049659" providerId="LiveId" clId="{B6951E23-29AC-46B6-B94F-241607E2F112}" dt="2024-10-22T17:11:51.101" v="238" actId="700"/>
        <pc:sldMkLst>
          <pc:docMk/>
          <pc:sldMk cId="0" sldId="274"/>
        </pc:sldMkLst>
        <pc:spChg chg="mod ord">
          <ac:chgData name="Mitchell Wand" userId="de9b44c55c049659" providerId="LiveId" clId="{B6951E23-29AC-46B6-B94F-241607E2F112}" dt="2024-10-22T17:11:51.101" v="238" actId="700"/>
          <ac:spMkLst>
            <pc:docMk/>
            <pc:sldMk cId="0" sldId="274"/>
            <ac:spMk id="504" creationId="{00000000-0000-0000-0000-000000000000}"/>
          </ac:spMkLst>
        </pc:spChg>
        <pc:spChg chg="mod ord">
          <ac:chgData name="Mitchell Wand" userId="de9b44c55c049659" providerId="LiveId" clId="{B6951E23-29AC-46B6-B94F-241607E2F112}" dt="2024-10-22T17:11:51.101" v="238" actId="700"/>
          <ac:spMkLst>
            <pc:docMk/>
            <pc:sldMk cId="0" sldId="274"/>
            <ac:spMk id="505" creationId="{00000000-0000-0000-0000-000000000000}"/>
          </ac:spMkLst>
        </pc:spChg>
      </pc:sldChg>
      <pc:sldChg chg="modSp mod">
        <pc:chgData name="Mitchell Wand" userId="de9b44c55c049659" providerId="LiveId" clId="{B6951E23-29AC-46B6-B94F-241607E2F112}" dt="2024-10-22T17:27:29.992" v="421" actId="20577"/>
        <pc:sldMkLst>
          <pc:docMk/>
          <pc:sldMk cId="0" sldId="276"/>
        </pc:sldMkLst>
        <pc:spChg chg="mod">
          <ac:chgData name="Mitchell Wand" userId="de9b44c55c049659" providerId="LiveId" clId="{B6951E23-29AC-46B6-B94F-241607E2F112}" dt="2024-10-22T17:27:29.992" v="421" actId="20577"/>
          <ac:spMkLst>
            <pc:docMk/>
            <pc:sldMk cId="0" sldId="276"/>
            <ac:spMk id="534" creationId="{00000000-0000-0000-0000-000000000000}"/>
          </ac:spMkLst>
        </pc:spChg>
      </pc:sldChg>
      <pc:sldChg chg="modSp mod">
        <pc:chgData name="Mitchell Wand" userId="de9b44c55c049659" providerId="LiveId" clId="{B6951E23-29AC-46B6-B94F-241607E2F112}" dt="2024-10-22T17:07:40.656" v="236" actId="20577"/>
        <pc:sldMkLst>
          <pc:docMk/>
          <pc:sldMk cId="4212935362" sldId="290"/>
        </pc:sldMkLst>
        <pc:spChg chg="mod">
          <ac:chgData name="Mitchell Wand" userId="de9b44c55c049659" providerId="LiveId" clId="{B6951E23-29AC-46B6-B94F-241607E2F112}" dt="2024-10-22T17:07:40.656" v="236" actId="20577"/>
          <ac:spMkLst>
            <pc:docMk/>
            <pc:sldMk cId="4212935362" sldId="290"/>
            <ac:spMk id="3" creationId="{08784337-40B3-13C8-3D16-118667213573}"/>
          </ac:spMkLst>
        </pc:spChg>
      </pc:sldChg>
      <pc:sldChg chg="modSp mod">
        <pc:chgData name="Mitchell Wand" userId="de9b44c55c049659" providerId="LiveId" clId="{B6951E23-29AC-46B6-B94F-241607E2F112}" dt="2024-10-22T17:23:00.706" v="391" actId="20577"/>
        <pc:sldMkLst>
          <pc:docMk/>
          <pc:sldMk cId="3536867766" sldId="293"/>
        </pc:sldMkLst>
        <pc:spChg chg="mod">
          <ac:chgData name="Mitchell Wand" userId="de9b44c55c049659" providerId="LiveId" clId="{B6951E23-29AC-46B6-B94F-241607E2F112}" dt="2024-10-22T17:23:00.706" v="391" actId="20577"/>
          <ac:spMkLst>
            <pc:docMk/>
            <pc:sldMk cId="3536867766" sldId="293"/>
            <ac:spMk id="3" creationId="{4649E9C3-0E78-836A-AE46-F1C962F75CB9}"/>
          </ac:spMkLst>
        </pc:spChg>
      </pc:sldChg>
      <pc:sldChg chg="addSp delSp modSp add mod">
        <pc:chgData name="Mitchell Wand" userId="de9b44c55c049659" providerId="LiveId" clId="{B6951E23-29AC-46B6-B94F-241607E2F112}" dt="2024-10-22T17:02:38.700" v="213" actId="1076"/>
        <pc:sldMkLst>
          <pc:docMk/>
          <pc:sldMk cId="451206418" sldId="296"/>
        </pc:sldMkLst>
        <pc:spChg chg="add mod">
          <ac:chgData name="Mitchell Wand" userId="de9b44c55c049659" providerId="LiveId" clId="{B6951E23-29AC-46B6-B94F-241607E2F112}" dt="2024-10-22T16:56:39.109" v="129"/>
          <ac:spMkLst>
            <pc:docMk/>
            <pc:sldMk cId="451206418" sldId="296"/>
            <ac:spMk id="2" creationId="{C655C0F7-A629-EAC3-9257-D9AC8C498586}"/>
          </ac:spMkLst>
        </pc:spChg>
        <pc:spChg chg="add del mod">
          <ac:chgData name="Mitchell Wand" userId="de9b44c55c049659" providerId="LiveId" clId="{B6951E23-29AC-46B6-B94F-241607E2F112}" dt="2024-10-22T16:59:51.854" v="162" actId="478"/>
          <ac:spMkLst>
            <pc:docMk/>
            <pc:sldMk cId="451206418" sldId="296"/>
            <ac:spMk id="3" creationId="{067B1174-70CF-628A-9ED3-FEA093C79981}"/>
          </ac:spMkLst>
        </pc:spChg>
        <pc:spChg chg="add mod">
          <ac:chgData name="Mitchell Wand" userId="de9b44c55c049659" providerId="LiveId" clId="{B6951E23-29AC-46B6-B94F-241607E2F112}" dt="2024-10-22T17:00:00.451" v="166"/>
          <ac:spMkLst>
            <pc:docMk/>
            <pc:sldMk cId="451206418" sldId="296"/>
            <ac:spMk id="4" creationId="{94CB9904-FD88-5C2C-140A-1EE680529BBD}"/>
          </ac:spMkLst>
        </pc:spChg>
        <pc:spChg chg="add mod">
          <ac:chgData name="Mitchell Wand" userId="de9b44c55c049659" providerId="LiveId" clId="{B6951E23-29AC-46B6-B94F-241607E2F112}" dt="2024-10-22T17:02:05.035" v="197" actId="1076"/>
          <ac:spMkLst>
            <pc:docMk/>
            <pc:sldMk cId="451206418" sldId="296"/>
            <ac:spMk id="5" creationId="{4B17DE9B-3D02-749C-380E-D5D40AE411D1}"/>
          </ac:spMkLst>
        </pc:spChg>
        <pc:spChg chg="add mod">
          <ac:chgData name="Mitchell Wand" userId="de9b44c55c049659" providerId="LiveId" clId="{B6951E23-29AC-46B6-B94F-241607E2F112}" dt="2024-10-22T17:02:38.700" v="213" actId="1076"/>
          <ac:spMkLst>
            <pc:docMk/>
            <pc:sldMk cId="451206418" sldId="296"/>
            <ac:spMk id="6" creationId="{356EA9A8-AA3F-F522-D1AD-C5B53475F0B9}"/>
          </ac:spMkLst>
        </pc:spChg>
        <pc:spChg chg="mod">
          <ac:chgData name="Mitchell Wand" userId="de9b44c55c049659" providerId="LiveId" clId="{B6951E23-29AC-46B6-B94F-241607E2F112}" dt="2024-10-22T16:53:26.382" v="87" actId="20577"/>
          <ac:spMkLst>
            <pc:docMk/>
            <pc:sldMk cId="451206418" sldId="296"/>
            <ac:spMk id="47" creationId="{A7F845F2-4FF9-5A4A-0522-9183F1A474A8}"/>
          </ac:spMkLst>
        </pc:spChg>
        <pc:spChg chg="mod">
          <ac:chgData name="Mitchell Wand" userId="de9b44c55c049659" providerId="LiveId" clId="{B6951E23-29AC-46B6-B94F-241607E2F112}" dt="2024-10-22T16:53:53.033" v="90" actId="20577"/>
          <ac:spMkLst>
            <pc:docMk/>
            <pc:sldMk cId="451206418" sldId="296"/>
            <ac:spMk id="48" creationId="{11CA27B2-9DBC-7622-F764-7BE0D0D70A83}"/>
          </ac:spMkLst>
        </pc:spChg>
        <pc:spChg chg="mod">
          <ac:chgData name="Mitchell Wand" userId="de9b44c55c049659" providerId="LiveId" clId="{B6951E23-29AC-46B6-B94F-241607E2F112}" dt="2024-10-22T17:00:27.774" v="168" actId="207"/>
          <ac:spMkLst>
            <pc:docMk/>
            <pc:sldMk cId="451206418" sldId="296"/>
            <ac:spMk id="68" creationId="{2107FA5A-C63D-5347-CF6C-981B8D29B91D}"/>
          </ac:spMkLst>
        </pc:spChg>
        <pc:grpChg chg="mod">
          <ac:chgData name="Mitchell Wand" userId="de9b44c55c049659" providerId="LiveId" clId="{B6951E23-29AC-46B6-B94F-241607E2F112}" dt="2024-10-22T16:56:07.832" v="125" actId="207"/>
          <ac:grpSpMkLst>
            <pc:docMk/>
            <pc:sldMk cId="451206418" sldId="296"/>
            <ac:grpSpMk id="57" creationId="{6D3CDD9A-CE82-9584-B654-F1D357B2FA62}"/>
          </ac:grpSpMkLst>
        </pc:grpChg>
        <pc:grpChg chg="mod">
          <ac:chgData name="Mitchell Wand" userId="de9b44c55c049659" providerId="LiveId" clId="{B6951E23-29AC-46B6-B94F-241607E2F112}" dt="2024-10-22T16:59:17.374" v="134" actId="207"/>
          <ac:grpSpMkLst>
            <pc:docMk/>
            <pc:sldMk cId="451206418" sldId="296"/>
            <ac:grpSpMk id="62" creationId="{ACB0DAC2-BDBC-C0FC-5241-903AF3EE6B58}"/>
          </ac:grpSpMkLst>
        </pc:grpChg>
        <pc:picChg chg="mod">
          <ac:chgData name="Mitchell Wand" userId="de9b44c55c049659" providerId="LiveId" clId="{B6951E23-29AC-46B6-B94F-241607E2F112}" dt="2024-10-22T16:56:07.832" v="125" actId="207"/>
          <ac:picMkLst>
            <pc:docMk/>
            <pc:sldMk cId="451206418" sldId="296"/>
            <ac:picMk id="51" creationId="{AAC4FA31-FFF6-A07B-AF82-7232E8957E06}"/>
          </ac:picMkLst>
        </pc:picChg>
        <pc:picChg chg="mod">
          <ac:chgData name="Mitchell Wand" userId="de9b44c55c049659" providerId="LiveId" clId="{B6951E23-29AC-46B6-B94F-241607E2F112}" dt="2024-10-22T16:56:07.832" v="125" actId="207"/>
          <ac:picMkLst>
            <pc:docMk/>
            <pc:sldMk cId="451206418" sldId="296"/>
            <ac:picMk id="52" creationId="{373B1BB3-AAD3-314A-7C8D-16E033E4E9B3}"/>
          </ac:picMkLst>
        </pc:picChg>
        <pc:picChg chg="mod">
          <ac:chgData name="Mitchell Wand" userId="de9b44c55c049659" providerId="LiveId" clId="{B6951E23-29AC-46B6-B94F-241607E2F112}" dt="2024-10-22T16:56:07.832" v="125" actId="207"/>
          <ac:picMkLst>
            <pc:docMk/>
            <pc:sldMk cId="451206418" sldId="296"/>
            <ac:picMk id="53" creationId="{943CCF81-DB1C-D7EE-8EDA-D4ADCC2F8911}"/>
          </ac:picMkLst>
        </pc:picChg>
        <pc:picChg chg="mod">
          <ac:chgData name="Mitchell Wand" userId="de9b44c55c049659" providerId="LiveId" clId="{B6951E23-29AC-46B6-B94F-241607E2F112}" dt="2024-10-22T16:56:07.832" v="125" actId="207"/>
          <ac:picMkLst>
            <pc:docMk/>
            <pc:sldMk cId="451206418" sldId="296"/>
            <ac:picMk id="54" creationId="{D501BECA-BEE7-A18A-B417-F7D3EA16CD5E}"/>
          </ac:picMkLst>
        </pc:picChg>
        <pc:picChg chg="mod">
          <ac:chgData name="Mitchell Wand" userId="de9b44c55c049659" providerId="LiveId" clId="{B6951E23-29AC-46B6-B94F-241607E2F112}" dt="2024-10-22T16:56:07.832" v="125" actId="207"/>
          <ac:picMkLst>
            <pc:docMk/>
            <pc:sldMk cId="451206418" sldId="296"/>
            <ac:picMk id="55" creationId="{C5424C39-CE94-999E-FCD4-1CE73A5D96EB}"/>
          </ac:picMkLst>
        </pc:picChg>
        <pc:picChg chg="mod">
          <ac:chgData name="Mitchell Wand" userId="de9b44c55c049659" providerId="LiveId" clId="{B6951E23-29AC-46B6-B94F-241607E2F112}" dt="2024-10-22T16:56:07.832" v="125" actId="207"/>
          <ac:picMkLst>
            <pc:docMk/>
            <pc:sldMk cId="451206418" sldId="296"/>
            <ac:picMk id="56" creationId="{64538C83-7076-64F1-51A6-EC2349D5806D}"/>
          </ac:picMkLst>
        </pc:picChg>
        <pc:picChg chg="mod">
          <ac:chgData name="Mitchell Wand" userId="de9b44c55c049659" providerId="LiveId" clId="{B6951E23-29AC-46B6-B94F-241607E2F112}" dt="2024-10-22T17:01:28.942" v="193" actId="208"/>
          <ac:picMkLst>
            <pc:docMk/>
            <pc:sldMk cId="451206418" sldId="296"/>
            <ac:picMk id="58" creationId="{AAE51F44-8306-5F89-88C3-919F76A46D66}"/>
          </ac:picMkLst>
        </pc:picChg>
        <pc:picChg chg="mod">
          <ac:chgData name="Mitchell Wand" userId="de9b44c55c049659" providerId="LiveId" clId="{B6951E23-29AC-46B6-B94F-241607E2F112}" dt="2024-10-22T17:01:28.942" v="193" actId="208"/>
          <ac:picMkLst>
            <pc:docMk/>
            <pc:sldMk cId="451206418" sldId="296"/>
            <ac:picMk id="59" creationId="{96C0D794-D717-5659-4596-278C2F6B07F6}"/>
          </ac:picMkLst>
        </pc:picChg>
        <pc:picChg chg="mod">
          <ac:chgData name="Mitchell Wand" userId="de9b44c55c049659" providerId="LiveId" clId="{B6951E23-29AC-46B6-B94F-241607E2F112}" dt="2024-10-22T17:01:28.942" v="193" actId="208"/>
          <ac:picMkLst>
            <pc:docMk/>
            <pc:sldMk cId="451206418" sldId="296"/>
            <ac:picMk id="60" creationId="{49E48A21-D464-A129-00D8-B61075EB07F4}"/>
          </ac:picMkLst>
        </pc:picChg>
        <pc:picChg chg="mod">
          <ac:chgData name="Mitchell Wand" userId="de9b44c55c049659" providerId="LiveId" clId="{B6951E23-29AC-46B6-B94F-241607E2F112}" dt="2024-10-22T17:01:28.942" v="193" actId="208"/>
          <ac:picMkLst>
            <pc:docMk/>
            <pc:sldMk cId="451206418" sldId="296"/>
            <ac:picMk id="61" creationId="{EB4A7838-D61E-EB83-C182-E3B9F648F442}"/>
          </ac:picMkLst>
        </pc:picChg>
      </pc:sldChg>
      <pc:sldMasterChg chg="del delSldLayout">
        <pc:chgData name="Mitchell Wand" userId="de9b44c55c049659" providerId="LiveId" clId="{B6951E23-29AC-46B6-B94F-241607E2F112}" dt="2024-10-22T16:43:20.927" v="4" actId="700"/>
        <pc:sldMasterMkLst>
          <pc:docMk/>
          <pc:sldMasterMk cId="0" sldId="2147483648"/>
        </pc:sldMasterMkLst>
        <pc:sldLayoutChg chg="del">
          <pc:chgData name="Mitchell Wand" userId="de9b44c55c049659" providerId="LiveId" clId="{B6951E23-29AC-46B6-B94F-241607E2F112}" dt="2024-10-22T16:43:20.927" v="4" actId="700"/>
          <pc:sldLayoutMkLst>
            <pc:docMk/>
            <pc:sldMasterMk cId="0" sldId="2147483648"/>
            <pc:sldLayoutMk cId="0" sldId="2147483649"/>
          </pc:sldLayoutMkLst>
        </pc:sldLayoutChg>
        <pc:sldLayoutChg chg="del">
          <pc:chgData name="Mitchell Wand" userId="de9b44c55c049659" providerId="LiveId" clId="{B6951E23-29AC-46B6-B94F-241607E2F112}" dt="2024-10-22T16:43:20.927" v="4" actId="700"/>
          <pc:sldLayoutMkLst>
            <pc:docMk/>
            <pc:sldMasterMk cId="0" sldId="2147483648"/>
            <pc:sldLayoutMk cId="0" sldId="2147483650"/>
          </pc:sldLayoutMkLst>
        </pc:sldLayoutChg>
        <pc:sldLayoutChg chg="del">
          <pc:chgData name="Mitchell Wand" userId="de9b44c55c049659" providerId="LiveId" clId="{B6951E23-29AC-46B6-B94F-241607E2F112}" dt="2024-10-22T16:43:20.927" v="4" actId="700"/>
          <pc:sldLayoutMkLst>
            <pc:docMk/>
            <pc:sldMasterMk cId="0" sldId="2147483648"/>
            <pc:sldLayoutMk cId="3734629191" sldId="2147483651"/>
          </pc:sldLayoutMkLst>
        </pc:sldLayoutChg>
        <pc:sldLayoutChg chg="del">
          <pc:chgData name="Mitchell Wand" userId="de9b44c55c049659" providerId="LiveId" clId="{B6951E23-29AC-46B6-B94F-241607E2F112}" dt="2024-10-22T16:43:20.927" v="4" actId="700"/>
          <pc:sldLayoutMkLst>
            <pc:docMk/>
            <pc:sldMasterMk cId="0" sldId="2147483648"/>
            <pc:sldLayoutMk cId="50293705" sldId="2147483652"/>
          </pc:sldLayoutMkLst>
        </pc:sldLayoutChg>
      </pc:sldMasterChg>
      <pc:sldMasterChg chg="modSldLayout">
        <pc:chgData name="Mitchell Wand" userId="de9b44c55c049659" providerId="LiveId" clId="{B6951E23-29AC-46B6-B94F-241607E2F112}" dt="2024-10-22T16:49:05.977" v="18" actId="2711"/>
        <pc:sldMasterMkLst>
          <pc:docMk/>
          <pc:sldMasterMk cId="554993761" sldId="2147483653"/>
        </pc:sldMasterMkLst>
        <pc:sldLayoutChg chg="addSp modSp mod">
          <pc:chgData name="Mitchell Wand" userId="de9b44c55c049659" providerId="LiveId" clId="{B6951E23-29AC-46B6-B94F-241607E2F112}" dt="2024-10-22T16:49:05.977" v="18" actId="2711"/>
          <pc:sldLayoutMkLst>
            <pc:docMk/>
            <pc:sldMasterMk cId="554993761" sldId="2147483653"/>
            <pc:sldLayoutMk cId="2444016242" sldId="2147483654"/>
          </pc:sldLayoutMkLst>
          <pc:spChg chg="add mod">
            <ac:chgData name="Mitchell Wand" userId="de9b44c55c049659" providerId="LiveId" clId="{B6951E23-29AC-46B6-B94F-241607E2F112}" dt="2024-10-22T16:49:05.977" v="18" actId="2711"/>
            <ac:spMkLst>
              <pc:docMk/>
              <pc:sldMasterMk cId="554993761" sldId="2147483653"/>
              <pc:sldLayoutMk cId="2444016242" sldId="2147483654"/>
              <ac:spMk id="2" creationId="{5890B72F-962F-913B-23E3-39474EEB1F8F}"/>
            </ac:spMkLst>
          </pc:spChg>
          <pc:spChg chg="mod">
            <ac:chgData name="Mitchell Wand" userId="de9b44c55c049659" providerId="LiveId" clId="{B6951E23-29AC-46B6-B94F-241607E2F112}" dt="2024-10-22T16:48:21.287" v="15" actId="255"/>
            <ac:spMkLst>
              <pc:docMk/>
              <pc:sldMasterMk cId="554993761" sldId="2147483653"/>
              <pc:sldLayoutMk cId="2444016242" sldId="2147483654"/>
              <ac:spMk id="1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research.google/pubs/pub4343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7167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r>
              <a:rPr lang="en-US" dirty="0"/>
              <a:t>Let’s contrast the traditional and cloud computing!</a:t>
            </a:r>
          </a:p>
          <a:p>
            <a:r>
              <a:rPr lang="en-US" dirty="0"/>
              <a:t>(Read slide)</a:t>
            </a:r>
          </a:p>
          <a:p>
            <a:r>
              <a:rPr lang="en-US" dirty="0"/>
              <a:t>Perhaps the most important part to understand about the “elastic” scale is that you can add more resources just </a:t>
            </a:r>
            <a:r>
              <a:rPr lang="en-US" b="1" dirty="0"/>
              <a:t>for when you need them</a:t>
            </a:r>
            <a:r>
              <a:rPr lang="en-US" dirty="0"/>
              <a:t>, and </a:t>
            </a:r>
            <a:r>
              <a:rPr lang="en-US" b="1" dirty="0"/>
              <a:t>only pay</a:t>
            </a:r>
            <a:r>
              <a:rPr lang="en-US" dirty="0"/>
              <a:t> for those resources when you are using them.</a:t>
            </a:r>
          </a:p>
          <a:p>
            <a:endParaRPr lang="en-US" dirty="0"/>
          </a:p>
          <a:p>
            <a:r>
              <a:rPr lang="en-US" dirty="0"/>
              <a:t>(Sidebar - </a:t>
            </a:r>
            <a:r>
              <a:rPr lang="en-US" b="1" dirty="0"/>
              <a:t>Amazon EC2</a:t>
            </a:r>
            <a:r>
              <a:rPr lang="en-US" dirty="0"/>
              <a:t>, and the cloud as we know it, arguably came out of Amazon’s need to have very elastic scaling of their original e-commerce business to support periods of </a:t>
            </a:r>
            <a:r>
              <a:rPr lang="en-US" b="1" dirty="0"/>
              <a:t>heavy demand around holidays, black </a:t>
            </a:r>
            <a:r>
              <a:rPr lang="en-US" b="1" dirty="0" err="1"/>
              <a:t>friday</a:t>
            </a:r>
            <a:r>
              <a:rPr lang="en-US" dirty="0"/>
              <a:t>. Pre-EC2, it was not uncommon for stores and websites to go offline under heavy load. Amazon built a system that provided resilient scaling to their e-commerce division, then started to sell off their excess computing capacity when it wasn’t, for example, black </a:t>
            </a:r>
            <a:r>
              <a:rPr lang="en-US" dirty="0" err="1"/>
              <a:t>friday</a:t>
            </a:r>
            <a:r>
              <a:rPr lang="en-US" dirty="0"/>
              <a:t>, and they didn’t need it. Many “cloud” companies have similar origin stories)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381000" y="685800"/>
            <a:ext cx="6096000" cy="3429000"/>
          </a:xfrm>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lang="en-US" dirty="0"/>
              <a:t>One of the earliest forms of infrastructure-as-a-service provided by cloud vendors was virtualization. With virtualization, a single physical server can be split into multiple “virtual servers”, which enforce resource limits and quality guarantees per-VM. Each VM runs its own operating system, and the software running in the VM is agnostic to the fact that there is a VM instead of a physical server that runs it.</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The core benefit, as shown in the diagram on the right, is that you can abstract the management of every layer *below* “Virtualization”. An engineer who maintains VMs is entirely oblivious to the layers below it – they just see their VMs, and maybe are aware which VMs are on the same physical machine. That is: in addition to benefiting from co-tenancy (which could result in better utilization of the underlying hardware), you also benefit from a reduced maintenance burden – the physical servers, storage, network, and data center can be provided by others (be it a cloud provider, or something on-prem maintained by a different team or contractor).</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Although the idea of Virtualization started with IBM’s mainframe, it really became popular when </a:t>
            </a:r>
            <a:r>
              <a:rPr lang="en-US" dirty="0" err="1"/>
              <a:t>Vmware</a:t>
            </a:r>
            <a:r>
              <a:rPr lang="en-US" dirty="0"/>
              <a:t> introduced its x86 server called ESC Server in 2000s.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Real hardware is immensely complicated– it’s got all kinds of registers and locks and microprogramming, which you can learn about in a computer architecture course.  The “hardware layer” presents an abstraction of this underlying hardware, called the “instruction set architecture”.</a:t>
            </a:r>
          </a:p>
          <a:p>
            <a:endParaRPr lang="en-US" dirty="0"/>
          </a:p>
          <a:p>
            <a:r>
              <a:rPr lang="en-US" dirty="0"/>
              <a:t>The operating system presents another abstraction, typically consisting of the machine instructions (the ISA) plus a variety of system calls that operate at a higher level, such as input-output, memory management, etc.</a:t>
            </a:r>
          </a:p>
          <a:p>
            <a:endParaRPr lang="en-US" dirty="0"/>
          </a:p>
          <a:p>
            <a:r>
              <a:rPr lang="en-US" dirty="0"/>
              <a:t>If your app is compiled, it produces some native code from the ISA plus calls to its various dependencies.</a:t>
            </a:r>
          </a:p>
          <a:p>
            <a:endParaRPr lang="en-US" dirty="0"/>
          </a:p>
          <a:p>
            <a:r>
              <a:rPr lang="en-US" dirty="0"/>
              <a:t>These might be multiple apps being run by the same user (as in Windows or iOS), or apps from different users, as in old-fashioned time-sharing systems.  This technology dates back to the 1960’s, if not before.</a:t>
            </a:r>
          </a:p>
        </p:txBody>
      </p:sp>
    </p:spTree>
    <p:extLst>
      <p:ext uri="{BB962C8B-B14F-4D97-AF65-F5344CB8AC3E}">
        <p14:creationId xmlns:p14="http://schemas.microsoft.com/office/powerpoint/2010/main" val="302896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“virtual machine manager” allows multiple operating systems &amp; their applications to share the same hardware.  You might have a windows OS and a Linux OS running on the same physical machine.  Virtual machines give stronger isolation guarantees than a traditional operating system offers:  two VMs will, for example, have two different sets of registers.</a:t>
            </a:r>
          </a:p>
          <a:p>
            <a:endParaRPr lang="en-US" dirty="0"/>
          </a:p>
          <a:p>
            <a:r>
              <a:rPr lang="en-US" dirty="0"/>
              <a:t>Note that a VMM is not an emulator; it just passes through ISA instructions when it can, and dispatches results of the physical machine instructions to the registers of the appropriate virtual machine.</a:t>
            </a:r>
          </a:p>
        </p:txBody>
      </p:sp>
    </p:spTree>
    <p:extLst>
      <p:ext uri="{BB962C8B-B14F-4D97-AF65-F5344CB8AC3E}">
        <p14:creationId xmlns:p14="http://schemas.microsoft.com/office/powerpoint/2010/main" val="1120641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381000" y="685800"/>
            <a:ext cx="6096000" cy="3429000"/>
          </a:xfrm>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r>
              <a:rPr lang="en-US" dirty="0"/>
              <a:t>It is important to understand the significance of VMs in the development of cloud infrastructure.</a:t>
            </a:r>
          </a:p>
          <a:p>
            <a:r>
              <a:rPr lang="en-US" dirty="0"/>
              <a:t>“Multi-tenancy” is a key concept in cloud computing</a:t>
            </a:r>
          </a:p>
          <a:p>
            <a:r>
              <a:rPr lang="en-US" dirty="0"/>
              <a:t>While various </a:t>
            </a:r>
            <a:r>
              <a:rPr lang="en-US" b="1" dirty="0"/>
              <a:t>mainframe systems </a:t>
            </a:r>
            <a:r>
              <a:rPr lang="en-US" dirty="0"/>
              <a:t>have provided time-sharing (multiple users apps running on same platform), these systems often </a:t>
            </a:r>
            <a:r>
              <a:rPr lang="en-US" u="sng" dirty="0"/>
              <a:t>required specialized software development models</a:t>
            </a:r>
            <a:r>
              <a:rPr lang="en-US" dirty="0"/>
              <a:t>, and/or </a:t>
            </a:r>
            <a:r>
              <a:rPr lang="en-US" u="sng" dirty="0"/>
              <a:t>did not provide the same rigid isolation </a:t>
            </a:r>
            <a:r>
              <a:rPr lang="en-US" dirty="0"/>
              <a:t>that could be achieved by running those applications on separate physical machines.</a:t>
            </a:r>
          </a:p>
          <a:p>
            <a:endParaRPr lang="en-US" dirty="0"/>
          </a:p>
          <a:p>
            <a:r>
              <a:rPr lang="en-US" dirty="0"/>
              <a:t>VMs bring the </a:t>
            </a:r>
            <a:r>
              <a:rPr lang="en-US" b="1" dirty="0"/>
              <a:t>idea of “multi-tenancy” to commodity computing</a:t>
            </a:r>
            <a:r>
              <a:rPr lang="en-US" dirty="0"/>
              <a:t>. With VMs, we can have multiple customers share the same machine, oblivious to each other - each one running their own OS, and with their own guaranteed performance levels. (NB of course you could also over-provision if that was the goal…)</a:t>
            </a:r>
          </a:p>
          <a:p>
            <a:endParaRPr lang="en-US" dirty="0"/>
          </a:p>
          <a:p>
            <a:r>
              <a:rPr lang="en-US" dirty="0" err="1"/>
              <a:t>Asingle</a:t>
            </a:r>
            <a:r>
              <a:rPr lang="en-US" dirty="0"/>
              <a:t> server can now host multiple VMs, each of which might receive a different slice of the server’s resources.</a:t>
            </a:r>
          </a:p>
          <a:p>
            <a:endParaRPr lang="en-US" dirty="0"/>
          </a:p>
          <a:p>
            <a:r>
              <a:rPr lang="en-US" dirty="0"/>
              <a:t>Another significant improvement of VMs over deployment directly on physical machines is </a:t>
            </a:r>
            <a:r>
              <a:rPr lang="en-US" b="1" dirty="0"/>
              <a:t>resilience</a:t>
            </a:r>
            <a:r>
              <a:rPr lang="en-US" dirty="0"/>
              <a:t>: the entire application (and its OS!) are now fully decoupled from the physical machine, and the virtualization service could provide a “</a:t>
            </a:r>
            <a:r>
              <a:rPr lang="en-US" b="1" dirty="0"/>
              <a:t>live migration</a:t>
            </a:r>
            <a:r>
              <a:rPr lang="en-US" dirty="0"/>
              <a:t>” feature, moving VMs between physical machines without any noticeable service interruption. This is a core concept that is implemented by all cloud virtualization providers, and is important to ensure that our apps can remain oblivious to </a:t>
            </a:r>
            <a:r>
              <a:rPr lang="en-US" b="1" u="sng" dirty="0"/>
              <a:t>hardware failures</a:t>
            </a:r>
            <a:r>
              <a:rPr lang="en-US" dirty="0"/>
              <a:t>: </a:t>
            </a:r>
            <a:r>
              <a:rPr lang="en-US" b="1" i="1" u="sng" dirty="0"/>
              <a:t>if a component begins to fail, a VM can be migrated off of that physical machine</a:t>
            </a:r>
            <a:r>
              <a:rPr lang="en-US" dirty="0"/>
              <a:t>. If a physical machine fails entirely, the VM can be restarted from another (assuming that the VM image is not lost in the failure). This also helps you maintain good resource utilization: if you have VMs running on a few different machines and are not fully utilizing them, you could consolidate them</a:t>
            </a:r>
          </a:p>
          <a:p>
            <a:endParaRPr lang="en-US" dirty="0"/>
          </a:p>
          <a:p>
            <a:r>
              <a:rPr lang="en-US" dirty="0"/>
              <a:t>VMs are also significantly faster to provision than physical machines. It is common for VMs to be launched within minutes of a request, whereas a request to provision (or release) a physical machine might take significantly longer.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381000" y="685800"/>
            <a:ext cx="6096000" cy="3429000"/>
          </a:xfrm>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rPr lang="en-US" dirty="0"/>
              <a:t>(Read slide)</a:t>
            </a:r>
          </a:p>
          <a:p>
            <a:br>
              <a:rPr lang="en-US" dirty="0"/>
            </a:br>
            <a:r>
              <a:rPr lang="en-US" dirty="0"/>
              <a:t>This problem surfaced within </a:t>
            </a:r>
            <a:r>
              <a:rPr lang="en-US" b="1" dirty="0"/>
              <a:t>Google in the mid 2000’s</a:t>
            </a:r>
            <a:r>
              <a:rPr lang="en-US" dirty="0"/>
              <a:t>, resulting in the development of Linux control groups (</a:t>
            </a:r>
            <a:r>
              <a:rPr lang="en-US" dirty="0" err="1"/>
              <a:t>cgroups</a:t>
            </a:r>
            <a:r>
              <a:rPr lang="en-US" dirty="0"/>
              <a:t>), </a:t>
            </a:r>
            <a:r>
              <a:rPr lang="en-US" b="1" dirty="0"/>
              <a:t>containers, and docker</a:t>
            </a:r>
            <a:br>
              <a:rPr lang="en-US" b="1" dirty="0"/>
            </a:br>
            <a:endParaRPr lang="en-US" b="1" dirty="0"/>
          </a:p>
          <a:p>
            <a:r>
              <a:rPr lang="en-US" b="1" dirty="0"/>
              <a:t>”Consume less storage” </a:t>
            </a:r>
            <a:r>
              <a:rPr lang="en-US" b="0" dirty="0"/>
              <a:t>becomes a very important point for large-scale deployment of small apps. If your app itself is 10-30MB, it’s pretty lame to have to allocate 10GB of storage for it to hold ubuntu, </a:t>
            </a:r>
            <a:r>
              <a:rPr lang="en-US" b="0" dirty="0" err="1"/>
              <a:t>libc</a:t>
            </a:r>
            <a:r>
              <a:rPr lang="en-US" b="0" dirty="0"/>
              <a:t>, </a:t>
            </a:r>
            <a:r>
              <a:rPr lang="en-US" b="0" dirty="0" err="1"/>
              <a:t>openssl</a:t>
            </a:r>
            <a:r>
              <a:rPr lang="en-US" b="0" dirty="0"/>
              <a:t>, </a:t>
            </a:r>
            <a:r>
              <a:rPr lang="en-US" b="0" dirty="0" err="1"/>
              <a:t>nodejs</a:t>
            </a:r>
            <a:r>
              <a:rPr lang="en-US" b="0" dirty="0"/>
              <a:t>, etc. Container technology lets you share those common OS-level components.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endParaRPr lang="en-US" dirty="0"/>
          </a:p>
          <a:p>
            <a:r>
              <a:rPr lang="en-US" dirty="0"/>
              <a:t>A very important note is that you could be running 20 copies of the same container, and only need to store a single copy of each of the layers! Each layer is mounted “read only” in the running container through a file-system-level trick (this is called a “</a:t>
            </a:r>
            <a:r>
              <a:rPr lang="en-US" dirty="0" err="1"/>
              <a:t>unionfs</a:t>
            </a:r>
            <a:r>
              <a:rPr lang="en-US" dirty="0"/>
              <a:t>” in OS-parlance). Each container has its own temporary layer that it can write files to. This can DRAMATICALLY reduce storage needs – especially when there are many containers that share lower layers.</a:t>
            </a:r>
          </a:p>
        </p:txBody>
      </p:sp>
    </p:spTree>
    <p:extLst>
      <p:ext uri="{BB962C8B-B14F-4D97-AF65-F5344CB8AC3E}">
        <p14:creationId xmlns:p14="http://schemas.microsoft.com/office/powerpoint/2010/main" val="126863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381000" y="685800"/>
            <a:ext cx="6096000" cy="34290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&lt;read slide&gt;</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Kubernetes came out of Google, original internal system was called “Borg”. Automatic Deployment for multiple dockers. It allows you to declare a configuration file like this: “Give me …”. It will manage docker containers for these components on different machines. It could also share services between customers.</a:t>
            </a:r>
            <a:br>
              <a:rPr lang="en-US" dirty="0"/>
            </a:b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Paper: </a:t>
            </a:r>
            <a:r>
              <a:rPr lang="en-US" b="1" dirty="0"/>
              <a:t>Large-scale cluster management at Google with Borg (2015)</a:t>
            </a:r>
            <a:br>
              <a:rPr lang="en-US" dirty="0"/>
            </a:br>
            <a:r>
              <a:rPr lang="en-US" u="sng" dirty="0">
                <a:hlinkClick r:id="rId3"/>
              </a:rPr>
              <a:t>https://research.google/pubs/pub43438/</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0795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Docker</a:t>
            </a:r>
            <a:r>
              <a:rPr lang="en-US" dirty="0"/>
              <a:t> packages your app into containers.</a:t>
            </a:r>
          </a:p>
        </p:txBody>
      </p:sp>
    </p:spTree>
    <p:extLst>
      <p:ext uri="{BB962C8B-B14F-4D97-AF65-F5344CB8AC3E}">
        <p14:creationId xmlns:p14="http://schemas.microsoft.com/office/powerpoint/2010/main" val="375472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381000" y="685800"/>
            <a:ext cx="6096000" cy="3429000"/>
          </a:xfrm>
          <a:prstGeom prst="rect">
            <a:avLst/>
          </a:prstGeom>
        </p:spPr>
        <p:txBody>
          <a:bodyPr/>
          <a:lstStyle/>
          <a:p>
            <a:endParaRPr/>
          </a:p>
        </p:txBody>
      </p:sp>
      <p:sp>
        <p:nvSpPr>
          <p:cNvPr id="39" name="Shape 3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xfrm>
            <a:off x="381000" y="685800"/>
            <a:ext cx="6096000" cy="3429000"/>
          </a:xfrm>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sz="2200" dirty="0">
                <a:latin typeface="+mn-lt"/>
                <a:ea typeface="+mn-ea"/>
                <a:cs typeface="+mn-cs"/>
                <a:sym typeface="Helvetica Neue"/>
              </a:rPr>
              <a:t>Kubernetes: Container Orchestration for Modern Applications</a:t>
            </a:r>
          </a:p>
          <a:p>
            <a:r>
              <a:rPr lang="en-US" dirty="0"/>
              <a:t>An </a:t>
            </a:r>
            <a:r>
              <a:rPr lang="en-US" b="1" dirty="0"/>
              <a:t>open-source platform</a:t>
            </a:r>
            <a:r>
              <a:rPr lang="en-US" dirty="0"/>
              <a:t> for </a:t>
            </a:r>
            <a:r>
              <a:rPr lang="en-US" b="1" dirty="0"/>
              <a:t>automating deployment, scaling, and management</a:t>
            </a:r>
            <a:r>
              <a:rPr lang="en-US" dirty="0"/>
              <a:t> of containerized applications.</a:t>
            </a:r>
          </a:p>
          <a:p>
            <a:r>
              <a:rPr lang="en-US" dirty="0"/>
              <a:t>Originally developed by </a:t>
            </a:r>
            <a:r>
              <a:rPr lang="en-US" b="1" dirty="0"/>
              <a:t>Google</a:t>
            </a:r>
            <a:r>
              <a:rPr lang="en-US" dirty="0"/>
              <a:t>, now maintained by the </a:t>
            </a:r>
            <a:r>
              <a:rPr lang="en-US" b="1" dirty="0"/>
              <a:t>Cloud Native Computing Foundation (CNCF)</a:t>
            </a:r>
            <a:r>
              <a:rPr lang="en-US" dirty="0"/>
              <a:t>.</a:t>
            </a:r>
          </a:p>
          <a:p>
            <a:r>
              <a:rPr lang="en-US" dirty="0"/>
              <a:t>Works with </a:t>
            </a:r>
            <a:r>
              <a:rPr lang="en-US" b="1" dirty="0"/>
              <a:t>Docker</a:t>
            </a:r>
            <a:r>
              <a:rPr lang="en-US" dirty="0"/>
              <a:t> and other container runtimes.</a:t>
            </a:r>
          </a:p>
          <a:p>
            <a:r>
              <a:rPr lang="en-US" dirty="0"/>
              <a:t>Kubernetes provides:</a:t>
            </a:r>
          </a:p>
          <a:p>
            <a:r>
              <a:rPr lang="en-US" b="1" dirty="0"/>
              <a:t>Automatic scaling</a:t>
            </a:r>
            <a:endParaRPr lang="en-US" dirty="0"/>
          </a:p>
          <a:p>
            <a:r>
              <a:rPr lang="en-US" b="1" dirty="0"/>
              <a:t>Load balancing</a:t>
            </a:r>
            <a:endParaRPr lang="en-US" dirty="0"/>
          </a:p>
          <a:p>
            <a:r>
              <a:rPr lang="en-US" b="1" dirty="0"/>
              <a:t>Self-healing</a:t>
            </a:r>
            <a:r>
              <a:rPr lang="en-US" dirty="0"/>
              <a:t> (restarts failed containers)</a:t>
            </a:r>
          </a:p>
          <a:p>
            <a:r>
              <a:rPr lang="en-US" b="1" dirty="0"/>
              <a:t>Rolling updates &amp; rollbacks</a:t>
            </a:r>
            <a:endParaRPr lang="en-US" dirty="0"/>
          </a:p>
          <a:p>
            <a:r>
              <a:rPr lang="en-US" b="1" dirty="0"/>
              <a:t>Service discovery</a:t>
            </a:r>
            <a:endParaRPr lang="en-US" dirty="0"/>
          </a:p>
        </p:txBody>
      </p:sp>
    </p:spTree>
    <p:extLst>
      <p:ext uri="{BB962C8B-B14F-4D97-AF65-F5344CB8AC3E}">
        <p14:creationId xmlns:p14="http://schemas.microsoft.com/office/powerpoint/2010/main" val="1632895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Conceptually, here are how things are organized in on-premises, VM vs containers.</a:t>
            </a:r>
          </a:p>
          <a:p>
            <a:endParaRPr lang="en-US" dirty="0"/>
          </a:p>
        </p:txBody>
      </p:sp>
    </p:spTree>
    <p:extLst>
      <p:ext uri="{BB962C8B-B14F-4D97-AF65-F5344CB8AC3E}">
        <p14:creationId xmlns:p14="http://schemas.microsoft.com/office/powerpoint/2010/main" val="2027477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endParaRPr lang="en-US" dirty="0"/>
          </a:p>
          <a:p>
            <a:r>
              <a:rPr lang="en-US" dirty="0"/>
              <a:t>The few cases where we would suggest choosing VMs over containers are:</a:t>
            </a:r>
          </a:p>
          <a:p>
            <a:pPr marL="457200" indent="-457200">
              <a:buAutoNum type="arabicPeriod"/>
            </a:pPr>
            <a:r>
              <a:rPr lang="en-US" dirty="0"/>
              <a:t>Where you NEED a different operating system. It is only possible to run Linux inside of Docker – you can’t create a container that runs windows or mac.</a:t>
            </a:r>
          </a:p>
          <a:p>
            <a:pPr marL="457200" indent="-457200">
              <a:buAutoNum type="arabicPeriod"/>
            </a:pPr>
            <a:r>
              <a:rPr lang="en-US" dirty="0"/>
              <a:t>Where there are </a:t>
            </a:r>
            <a:r>
              <a:rPr lang="en-US" dirty="0" err="1"/>
              <a:t>bizzare</a:t>
            </a:r>
            <a:r>
              <a:rPr lang="en-US" dirty="0"/>
              <a:t> compatibility issues. For example, if you needed to use NodeJS 8 as Prof Bell recently did, you might find that NPM 5 doesn’t work inside of Docker due to some weird bug that didn’t get fixed until later versions of NodeJS.</a:t>
            </a:r>
          </a:p>
        </p:txBody>
      </p:sp>
    </p:spTree>
    <p:extLst>
      <p:ext uri="{BB962C8B-B14F-4D97-AF65-F5344CB8AC3E}">
        <p14:creationId xmlns:p14="http://schemas.microsoft.com/office/powerpoint/2010/main" val="2543823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xfrm>
            <a:off x="381000" y="685800"/>
            <a:ext cx="6096000" cy="3429000"/>
          </a:xfrm>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lang="en-US" dirty="0"/>
              <a:t>We’re now on the path of having the vendor manage more and more of the infrastructure your software needs.</a:t>
            </a:r>
          </a:p>
          <a:p>
            <a:r>
              <a:rPr lang="en-US" dirty="0"/>
              <a:t>The next logical step is for the vendor to supply some or all of your middleware. That is, rather than thinking about ”x-as-a-service” where we think about generic infrastructure (e.g. VMs as a service, containers as a service), we can go back to our picture from the beginning, and ask – how can a vendor provide each of the *functional* components of our application, like the CDN, etc. as a service – so we don’t think or care about how it’s implemented (</a:t>
            </a:r>
            <a:r>
              <a:rPr lang="en-US" dirty="0" err="1"/>
              <a:t>vms</a:t>
            </a:r>
            <a:r>
              <a:rPr lang="en-US" dirty="0"/>
              <a:t>, containers, </a:t>
            </a:r>
            <a:r>
              <a:rPr lang="en-US" dirty="0" err="1"/>
              <a:t>etc</a:t>
            </a:r>
            <a:r>
              <a:rPr lang="en-US" dirty="0"/>
              <a:t>).</a:t>
            </a:r>
          </a:p>
          <a:p>
            <a:endParaRPr lang="en-US" dirty="0"/>
          </a:p>
          <a:p>
            <a:r>
              <a:rPr dirty="0"/>
              <a:t>&lt;read slide&gt;</a:t>
            </a:r>
            <a:endParaRPr lang="en-US" dirty="0"/>
          </a:p>
          <a:p>
            <a:endParaRPr lang="en-US" dirty="0"/>
          </a:p>
          <a:p>
            <a:r>
              <a:rPr lang="en-US" dirty="0"/>
              <a:t>Middleware is fussy:  writing it requires expertise that your team may not have.  A vendor can probably do it better than you can.   And middleware can be shared across apps and clients , making it even more economical for a vendor to supply it.</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&lt;read slide&gt;</a:t>
            </a:r>
            <a:endParaRPr lang="en-US" dirty="0"/>
          </a:p>
          <a:p>
            <a:endParaRPr lang="en-US" dirty="0"/>
          </a:p>
          <a:p>
            <a:r>
              <a:rPr lang="en-US" dirty="0"/>
              <a:t>Notice that in this diagram all the client supplies is the app; the vendor provides all the other layers.</a:t>
            </a:r>
          </a:p>
          <a:p>
            <a:endParaRPr lang="en-US" dirty="0"/>
          </a:p>
          <a:p>
            <a:r>
              <a:rPr lang="en-US" dirty="0"/>
              <a:t>One note about systems that provide functions-as-a-service (e.g. AWS Lambda): These systems are really handy when you have some code that you need to trigger to run infrequently, and runs quickly. They bill by the millisecond. So, they can become quite expensive quite quickly if they get called a lot (or if they are slow running). Recall when we discussed asynchrony, we examined the performance of making some web requests and found that each request might take 300-500 </a:t>
            </a:r>
            <a:r>
              <a:rPr lang="en-US" dirty="0" err="1"/>
              <a:t>ms</a:t>
            </a:r>
            <a:r>
              <a:rPr lang="en-US" dirty="0"/>
              <a:t> to complete. PaaS platforms will still bill you for that idle waiting time!</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xfrm>
            <a:off x="381000" y="685800"/>
            <a:ext cx="6096000" cy="3429000"/>
          </a:xfrm>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dirty="0"/>
              <a:t>Heroku is a platform-as-a-service specialized for web apps.</a:t>
            </a:r>
          </a:p>
          <a:p>
            <a:pPr defTabSz="457200">
              <a:lnSpc>
                <a:spcPct val="117999"/>
              </a:lnSpc>
              <a:defRPr sz="2200">
                <a:latin typeface="Helvetica Neue"/>
                <a:ea typeface="Helvetica Neue"/>
                <a:cs typeface="Helvetica Neue"/>
                <a:sym typeface="Helvetica Neue"/>
              </a:defRPr>
            </a:pPr>
            <a:r>
              <a:rPr dirty="0"/>
              <a:t>(Read slide)</a:t>
            </a:r>
          </a:p>
          <a:p>
            <a:pPr defTabSz="457200">
              <a:lnSpc>
                <a:spcPct val="117999"/>
              </a:lnSpc>
              <a:defRPr sz="2200">
                <a:latin typeface="Helvetica Neue"/>
                <a:ea typeface="Helvetica Neue"/>
                <a:cs typeface="Helvetica Neue"/>
                <a:sym typeface="Helvetica Neue"/>
              </a:defRPr>
            </a:pPr>
            <a:r>
              <a:rPr dirty="0"/>
              <a:t>What is neat about Heroku’s platform is that they share the load balancing work among so many clients that the cost of the load balancer is basically free. All requests go through the load balancer. As a result, the platform can turn off your app when it’s idle, and turn it back on if it gets a request that it needs to satisfy.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381000" y="685800"/>
            <a:ext cx="6096000" cy="3429000"/>
          </a:xfrm>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a:spLocks noGrp="1" noRot="1" noChangeAspect="1"/>
          </p:cNvSpPr>
          <p:nvPr>
            <p:ph type="sldImg"/>
          </p:nvPr>
        </p:nvSpPr>
        <p:spPr>
          <a:xfrm>
            <a:off x="381000" y="685800"/>
            <a:ext cx="6096000" cy="3429000"/>
          </a:xfrm>
          <a:prstGeom prst="rect">
            <a:avLst/>
          </a:prstGeom>
        </p:spPr>
        <p:txBody>
          <a:bodyPr/>
          <a:lstStyle/>
          <a:p>
            <a:endParaRPr/>
          </a:p>
        </p:txBody>
      </p:sp>
      <p:sp>
        <p:nvSpPr>
          <p:cNvPr id="497" name="Shape 497"/>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As we have seen, there is a wide spectrum between traditional, on-premises computing, infrastructure as a service, platform as a service, and software as a service options. </a:t>
            </a:r>
            <a:endParaRPr lang="en-US" dirty="0"/>
          </a:p>
          <a:p>
            <a:endParaRPr lang="en-US" dirty="0"/>
          </a:p>
          <a:p>
            <a:r>
              <a:rPr lang="en-US" dirty="0"/>
              <a:t>(read slide)</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By “Greater flexibility to migrate between software platforms,” we mean that cloud providers have a tendency to build walled gardens of services – they are relatively easy to start using, but very difficult to migrate out of. With a self-managed system, you may have a greater maintenance burden overall (e.g. to set up and manage that system!) but you can also control for migration paths. For example, if you started out using VMWare to run your VMs and storage network on-premises but wanted to migrate to the open source “</a:t>
            </a:r>
            <a:r>
              <a:rPr lang="en-US" dirty="0" err="1"/>
              <a:t>proxmox</a:t>
            </a:r>
            <a:r>
              <a:rPr lang="en-US" dirty="0"/>
              <a:t>,” there are automated processes to accomplish this.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By “Potentially less operating expense” we mean that you trade in a monthly cloud computing bill for:</a:t>
            </a:r>
          </a:p>
          <a:p>
            <a:pPr marL="457200" marR="0" lvl="0" indent="-457200" defTabSz="457200" eaLnBrk="1" fontAlgn="auto" latinLnBrk="0" hangingPunct="1">
              <a:lnSpc>
                <a:spcPct val="117999"/>
              </a:lnSpc>
              <a:spcBef>
                <a:spcPts val="0"/>
              </a:spcBef>
              <a:spcAft>
                <a:spcPts val="0"/>
              </a:spcAft>
              <a:buClrTx/>
              <a:buSzTx/>
              <a:buFontTx/>
              <a:buAutoNum type="arabicPeriod"/>
              <a:tabLst/>
              <a:defRPr/>
            </a:pPr>
            <a:r>
              <a:rPr lang="en-US" dirty="0"/>
              <a:t>A capital outlay to buy some equipment, possibly hundreds of thousands of dollars</a:t>
            </a:r>
          </a:p>
          <a:p>
            <a:pPr marL="457200" marR="0" lvl="0" indent="-457200" defTabSz="457200" eaLnBrk="1" fontAlgn="auto" latinLnBrk="0" hangingPunct="1">
              <a:lnSpc>
                <a:spcPct val="117999"/>
              </a:lnSpc>
              <a:spcBef>
                <a:spcPts val="0"/>
              </a:spcBef>
              <a:spcAft>
                <a:spcPts val="0"/>
              </a:spcAft>
              <a:buClrTx/>
              <a:buSzTx/>
              <a:buFontTx/>
              <a:buAutoNum type="arabicPeriod"/>
              <a:tabLst/>
              <a:defRPr/>
            </a:pPr>
            <a:r>
              <a:rPr lang="en-US" dirty="0"/>
              <a:t>A recurring expense for the humans that operate and maintain that on-prem resource. </a:t>
            </a:r>
          </a:p>
          <a:p>
            <a:pPr marL="0" marR="0" lvl="0" indent="0" defTabSz="457200" eaLnBrk="1" fontAlgn="auto" latinLnBrk="0" hangingPunct="1">
              <a:lnSpc>
                <a:spcPct val="117999"/>
              </a:lnSpc>
              <a:spcBef>
                <a:spcPts val="0"/>
              </a:spcBef>
              <a:spcAft>
                <a:spcPts val="0"/>
              </a:spcAft>
              <a:buClrTx/>
              <a:buSzTx/>
              <a:buFontTx/>
              <a:buNone/>
              <a:tabLst/>
              <a:defRPr/>
            </a:pPr>
            <a:r>
              <a:rPr lang="en-US" dirty="0"/>
              <a:t>However, we’ll see that depending on the variables at play (particularly: “do you already have someone who can manage this”, and “do you already have somewhere you can house the hardware”), this can end up being cheaper overall.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xfrm>
            <a:off x="381000" y="685800"/>
            <a:ext cx="6096000" cy="3429000"/>
          </a:xfrm>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p>
            <a:r>
              <a:rPr lang="en-US" dirty="0"/>
              <a:t>Cloud infrastructure makes sense when you expect the need to be able to scale up and down, and where the amount that you need to scale by is larger than your normal capacity needed.</a:t>
            </a:r>
          </a:p>
          <a:p>
            <a:br>
              <a:rPr lang="en-US" dirty="0"/>
            </a:br>
            <a:r>
              <a:rPr lang="en-US" dirty="0"/>
              <a:t>For example: imagine that we are building a system that needs to be able to scale up in resources to go up to using 300 VMs, each with 4 CPUs and 16 GB RAM.</a:t>
            </a:r>
          </a:p>
          <a:p>
            <a:br>
              <a:rPr lang="en-US" dirty="0"/>
            </a:br>
            <a:r>
              <a:rPr lang="en-US" dirty="0"/>
              <a:t>(Click) If we are buying hardware ourselves for this, we might buy something like these Dell PowerEdge servers, each with 128 cores and 512GB RAM, giving us enough capacity to scale up to 300 VMs (plus some extra CPUs + RAM for managing this whole cluster). In July 2021 this cost $162,104.</a:t>
            </a:r>
          </a:p>
          <a:p>
            <a:endParaRPr lang="en-US" dirty="0"/>
          </a:p>
          <a:p>
            <a:r>
              <a:rPr lang="en-US" dirty="0"/>
              <a:t>What would this cost for a year if we went to Amazon? (Click) We could get virtual machines at $0.121/hour. If our baseline infrastructure requirement was just to have 10 VMs for the year, and we projected that only at peak loads we would need to scale up (to say, another 290 VMs for 1 month), the total cost at the end of the year would be $36,215.30. We would definitely save some cash compared to the self-hosted option (plus the hassle of procuring and managing that cluster).</a:t>
            </a:r>
          </a:p>
          <a:p>
            <a:endParaRPr lang="en-US" dirty="0"/>
          </a:p>
          <a:p>
            <a:r>
              <a:rPr lang="en-US" dirty="0"/>
              <a:t>But: what if we needed all 300 VMs for the entire year? Using EC2 this would cost $317,988 - nearly twice the cost of the self-managed option (and it’s just for one year!  Once you buy the servers they will last for hopefully quite a few years!). </a:t>
            </a:r>
          </a:p>
          <a:p>
            <a:endParaRPr lang="en-US" dirty="0"/>
          </a:p>
          <a:p>
            <a:r>
              <a:rPr lang="en-US" dirty="0"/>
              <a:t>Self-managing a cluster like this requires a place to put them, power, and cooling - plus the administration of the software. (this dell cluster draws up to 90 amps of power, which is roughly half of the power that typically service as a house).</a:t>
            </a:r>
          </a:p>
          <a:p>
            <a:endParaRPr lang="en-US" dirty="0"/>
          </a:p>
          <a:p>
            <a:r>
              <a:rPr lang="en-US" dirty="0"/>
              <a:t>(The EC2 pricing was taken on Feb 19, 2024. The pricing includes the discount that you would receive for guaranteeing a year of compute time per-VM.</a:t>
            </a:r>
          </a:p>
          <a:p>
            <a:br>
              <a:rPr lang="en-US" dirty="0"/>
            </a:br>
            <a:r>
              <a:rPr lang="en-US" dirty="0"/>
              <a:t>Dell pricing from July 2021, includes enterprise discount for Northeastern</a:t>
            </a:r>
          </a:p>
          <a:p>
            <a:endParaRPr lang="en-US" dirty="0"/>
          </a:p>
          <a:p>
            <a:r>
              <a:rPr lang="en-US" dirty="0"/>
              <a:t>The astute reader will note that amazon gives you 4 “vCPUs” which means 2 physical CPU cores, each of which are hyper threaded. The 7 x 128c option gives you a few extra cores to spare)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noRot="1" noChangeAspect="1"/>
          </p:cNvSpPr>
          <p:nvPr>
            <p:ph type="sldImg"/>
          </p:nvPr>
        </p:nvSpPr>
        <p:spPr>
          <a:xfrm>
            <a:off x="381000" y="685800"/>
            <a:ext cx="6096000" cy="3429000"/>
          </a:xfrm>
          <a:prstGeom prst="rect">
            <a:avLst/>
          </a:prstGeom>
        </p:spPr>
        <p:txBody>
          <a:bodyPr/>
          <a:lstStyle/>
          <a:p>
            <a:endParaRPr/>
          </a:p>
        </p:txBody>
      </p:sp>
      <p:sp>
        <p:nvSpPr>
          <p:cNvPr id="507" name="Shape 507"/>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As we saw on the last slide, public clouds may not be the most cost-effective option when a workload has a high baseline resource requirement - like needing to have 300 x 4 core VMs running all of the time.</a:t>
            </a:r>
          </a:p>
          <a:p>
            <a:pPr defTabSz="457200">
              <a:lnSpc>
                <a:spcPct val="117999"/>
              </a:lnSpc>
              <a:defRPr sz="2200">
                <a:latin typeface="Helvetica Neue"/>
                <a:ea typeface="Helvetica Neue"/>
                <a:cs typeface="Helvetica Neue"/>
                <a:sym typeface="Helvetica Neue"/>
              </a:defRPr>
            </a:pPr>
            <a:r>
              <a:t>(Read slide)</a:t>
            </a:r>
          </a:p>
          <a:p>
            <a:pPr defTabSz="457200">
              <a:lnSpc>
                <a:spcPct val="117999"/>
              </a:lnSpc>
              <a:defRPr sz="2200">
                <a:latin typeface="Helvetica Neue"/>
                <a:ea typeface="Helvetica Neue"/>
                <a:cs typeface="Helvetica Neue"/>
                <a:sym typeface="Helvetica Neue"/>
              </a:defRPr>
            </a:pPr>
            <a:r>
              <a:t>A “hybrid” cloud option could prefer to consume resources from our on-premises resource, only “bursting” to use public cloud services when the private cloud reaches a capacity threshold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381000" y="685800"/>
            <a:ext cx="6096000" cy="3429000"/>
          </a:xfrm>
          <a:prstGeom prst="rect">
            <a:avLst/>
          </a:prstGeom>
        </p:spPr>
        <p:txBody>
          <a:bodyPr/>
          <a:lstStyle/>
          <a:p>
            <a:endParaRPr/>
          </a:p>
        </p:txBody>
      </p:sp>
      <p:sp>
        <p:nvSpPr>
          <p:cNvPr id="45" name="Shape 45"/>
          <p:cNvSpPr>
            <a:spLocks noGrp="1"/>
          </p:cNvSpPr>
          <p:nvPr>
            <p:ph type="body" sz="quarter" idx="1"/>
          </p:nvPr>
        </p:nvSpPr>
        <p:spPr>
          <a:prstGeom prst="rect">
            <a:avLst/>
          </a:prstGeom>
        </p:spPr>
        <p:txBody>
          <a:bodyPr/>
          <a:lstStyle/>
          <a:p>
            <a:r>
              <a:rPr lang="en-US" dirty="0"/>
              <a:t>To put anything on the web, you need a computer that you can connect to the internet, and a stable connection to the internet. You can host a website from your laptop… but most consumer internet connections aren’t designed to stably connect a web application to the internet, for a host of reasons, both technical and commercial. </a:t>
            </a:r>
          </a:p>
          <a:p>
            <a:endParaRPr lang="en-US" dirty="0"/>
          </a:p>
          <a:p>
            <a:r>
              <a:rPr lang="en-US" dirty="0"/>
              <a:t>(click)</a:t>
            </a:r>
          </a:p>
          <a:p>
            <a:endParaRPr lang="en-US" dirty="0"/>
          </a:p>
          <a:p>
            <a:r>
              <a:rPr lang="en-US" dirty="0"/>
              <a:t>The need for specialized network connections — and physical security! — for computers running internet applications created a need for </a:t>
            </a:r>
            <a:r>
              <a:rPr lang="en-US" i="1" dirty="0"/>
              <a:t>shared infrastructure </a:t>
            </a:r>
            <a:r>
              <a:rPr lang="en-US" i="0" dirty="0"/>
              <a:t>around network connections. Historically, “server rooms” and later “data centers” were places where you could bring a computer you owned. It’s possible you could only update your web application by physically going to the room with the computer that had the server on it (I definitely ran my college newspaper’s website like this in 2001 — Rob)</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381000" y="685800"/>
            <a:ext cx="6096000" cy="3429000"/>
          </a:xfrm>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&lt;read slide&gt;</a:t>
            </a:r>
          </a:p>
        </p:txBody>
      </p:sp>
    </p:spTree>
    <p:extLst>
      <p:ext uri="{BB962C8B-B14F-4D97-AF65-F5344CB8AC3E}">
        <p14:creationId xmlns:p14="http://schemas.microsoft.com/office/powerpoint/2010/main" val="384738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7AA2D-8218-7C3B-8DB4-8DCBFA904AED}"/>
            </a:ext>
          </a:extLst>
        </p:cNvPr>
        <p:cNvGrpSpPr/>
        <p:nvPr/>
      </p:nvGrpSpPr>
      <p:grpSpPr>
        <a:xfrm>
          <a:off x="0" y="0"/>
          <a:ext cx="0" cy="0"/>
          <a:chOff x="0" y="0"/>
          <a:chExt cx="0" cy="0"/>
        </a:xfrm>
      </p:grpSpPr>
      <p:sp>
        <p:nvSpPr>
          <p:cNvPr id="44" name="Shape 44">
            <a:extLst>
              <a:ext uri="{FF2B5EF4-FFF2-40B4-BE49-F238E27FC236}">
                <a16:creationId xmlns:a16="http://schemas.microsoft.com/office/drawing/2014/main" id="{8C97262F-5FAE-DF76-B0F8-C3D386432235}"/>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45" name="Shape 45">
            <a:extLst>
              <a:ext uri="{FF2B5EF4-FFF2-40B4-BE49-F238E27FC236}">
                <a16:creationId xmlns:a16="http://schemas.microsoft.com/office/drawing/2014/main" id="{813AC816-72F5-1E04-A8E1-B7B227EE4FD2}"/>
              </a:ext>
            </a:extLst>
          </p:cNvPr>
          <p:cNvSpPr>
            <a:spLocks noGrp="1"/>
          </p:cNvSpPr>
          <p:nvPr>
            <p:ph type="body" sz="quarter" idx="1"/>
          </p:nvPr>
        </p:nvSpPr>
        <p:spPr>
          <a:prstGeom prst="rect">
            <a:avLst/>
          </a:prstGeom>
        </p:spPr>
        <p:txBody>
          <a:bodyPr/>
          <a:lstStyle/>
          <a:p>
            <a:r>
              <a:rPr lang="en-US" dirty="0"/>
              <a:t>There are a lot of pressures that encourage folks to move past just having a computer that is theirs that lives in a server room or data center. These </a:t>
            </a:r>
          </a:p>
          <a:p>
            <a:endParaRPr lang="en-US" dirty="0"/>
          </a:p>
          <a:p>
            <a:pPr marL="220578" indent="-220578">
              <a:buSzPct val="100000"/>
              <a:buChar char="*"/>
            </a:pPr>
            <a:r>
              <a:rPr lang="en-US" dirty="0"/>
              <a:t>Where does this server come from? -&gt; Do we have to </a:t>
            </a:r>
            <a:r>
              <a:rPr lang="en-US" b="1" dirty="0"/>
              <a:t>buy </a:t>
            </a:r>
            <a:r>
              <a:rPr lang="en-US" dirty="0"/>
              <a:t>it? Are we </a:t>
            </a:r>
            <a:r>
              <a:rPr lang="en-US" b="1" dirty="0"/>
              <a:t>borrowing</a:t>
            </a:r>
            <a:r>
              <a:rPr lang="en-US" dirty="0"/>
              <a:t> it?</a:t>
            </a:r>
          </a:p>
          <a:p>
            <a:pPr marL="220578" indent="-220578">
              <a:buSzPct val="100000"/>
              <a:buChar char="*"/>
            </a:pPr>
            <a:r>
              <a:rPr lang="en-US" dirty="0"/>
              <a:t>Who else gets to use the server? -&gt; Is this a “</a:t>
            </a:r>
            <a:r>
              <a:rPr lang="en-US" b="1" dirty="0"/>
              <a:t>multi-tenant</a:t>
            </a:r>
            <a:r>
              <a:rPr lang="en-US" dirty="0"/>
              <a:t>” machine, where other users also have code running on it? Or just us?</a:t>
            </a:r>
          </a:p>
          <a:p>
            <a:pPr marL="220578" indent="-220578">
              <a:buSzPct val="100000"/>
              <a:buChar char="*"/>
            </a:pPr>
            <a:r>
              <a:rPr lang="en-US" dirty="0"/>
              <a:t>Who </a:t>
            </a:r>
            <a:r>
              <a:rPr lang="en-US" b="1" dirty="0"/>
              <a:t>maintains </a:t>
            </a:r>
            <a:r>
              <a:rPr lang="en-US" dirty="0"/>
              <a:t>the server and software? -&gt; Range from physical issues (power, cooling for machine, replacing broken components) to operating system (who </a:t>
            </a:r>
            <a:r>
              <a:rPr lang="en-US" b="1" dirty="0"/>
              <a:t>updates</a:t>
            </a:r>
            <a:r>
              <a:rPr lang="en-US" dirty="0"/>
              <a:t> the operating system…) and maintenance of any of this middleware that we need (e.g. database)</a:t>
            </a:r>
          </a:p>
          <a:p>
            <a:endParaRPr lang="en-US" dirty="0"/>
          </a:p>
          <a:p>
            <a:r>
              <a:rPr lang="en-US" dirty="0"/>
              <a:t>These are all issues of shared ownership and responsibility for the infrastructure that’s running web applications.</a:t>
            </a:r>
          </a:p>
          <a:p>
            <a:endParaRPr lang="en-US" dirty="0"/>
          </a:p>
          <a:p>
            <a:r>
              <a:rPr lang="en-US" dirty="0"/>
              <a:t>(click)</a:t>
            </a:r>
          </a:p>
          <a:p>
            <a:endParaRPr lang="en-US" dirty="0"/>
          </a:p>
          <a:p>
            <a:r>
              <a:rPr lang="en-US" dirty="0"/>
              <a:t>Shared ownership of </a:t>
            </a:r>
            <a:r>
              <a:rPr lang="en-US" i="1" dirty="0"/>
              <a:t>lots</a:t>
            </a:r>
            <a:r>
              <a:rPr lang="en-US" dirty="0"/>
              <a:t> of infrastructure can also help handle problems of scaling — if your server is on fire, either literally because there’s a fire or metaphorically because the entire internet wants to use your website, being able to quickly add servers without buying them, or switch between servers, is really valuable, but this is very expensive for individual web app owners to manage.</a:t>
            </a:r>
          </a:p>
          <a:p>
            <a:endParaRPr lang="en-US" dirty="0"/>
          </a:p>
          <a:p>
            <a:r>
              <a:rPr lang="en-US" dirty="0"/>
              <a:t>(click)</a:t>
            </a:r>
          </a:p>
          <a:p>
            <a:endParaRPr lang="en-US" dirty="0"/>
          </a:p>
          <a:p>
            <a:r>
              <a:rPr lang="en-US" dirty="0"/>
              <a:t>There are also issues of </a:t>
            </a:r>
            <a:r>
              <a:rPr lang="en-US" i="1" dirty="0"/>
              <a:t>specialization</a:t>
            </a:r>
            <a:r>
              <a:rPr lang="en-US" dirty="0"/>
              <a:t> — it requires some know-how to run a database, and so if you’re managing one database, it might be good to help run other </a:t>
            </a:r>
            <a:r>
              <a:rPr lang="en-US" dirty="0" err="1"/>
              <a:t>folks’s</a:t>
            </a:r>
            <a:r>
              <a:rPr lang="en-US" dirty="0"/>
              <a:t> databases too.</a:t>
            </a:r>
          </a:p>
        </p:txBody>
      </p:sp>
    </p:spTree>
    <p:extLst>
      <p:ext uri="{BB962C8B-B14F-4D97-AF65-F5344CB8AC3E}">
        <p14:creationId xmlns:p14="http://schemas.microsoft.com/office/powerpoint/2010/main" val="3440698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381000" y="685800"/>
            <a:ext cx="6096000" cy="3429000"/>
          </a:xfrm>
          <a:prstGeom prst="rect">
            <a:avLst/>
          </a:prstGeom>
        </p:spPr>
        <p:txBody>
          <a:bodyPr/>
          <a:lstStyle/>
          <a:p>
            <a:endParaRPr/>
          </a:p>
        </p:txBody>
      </p:sp>
      <p:sp>
        <p:nvSpPr>
          <p:cNvPr id="98" name="Shape 98"/>
          <p:cNvSpPr>
            <a:spLocks noGrp="1"/>
          </p:cNvSpPr>
          <p:nvPr>
            <p:ph type="body" sz="quarter" idx="1"/>
          </p:nvPr>
        </p:nvSpPr>
        <p:spPr>
          <a:prstGeom prst="rect">
            <a:avLst/>
          </a:prstGeom>
        </p:spPr>
        <p:txBody>
          <a:bodyPr/>
          <a:lstStyle/>
          <a:p>
            <a:r>
              <a:rPr lang="en-US" dirty="0"/>
              <a:t>Before getting into the patterns of how to use cloud infrastructure, we should discuss some of the core concepts that are provided by all cloud platforms.</a:t>
            </a:r>
          </a:p>
          <a:p>
            <a:endParaRPr lang="en-US" dirty="0"/>
          </a:p>
          <a:p>
            <a:r>
              <a:rPr lang="en-US" dirty="0"/>
              <a:t>One of the core concepts of cloud computing is that infrastructure is concentrated, allowing </a:t>
            </a:r>
            <a:r>
              <a:rPr lang="en-US" b="1" dirty="0"/>
              <a:t>vendors operating the infrastructure to achieve economies of scale. </a:t>
            </a:r>
            <a:r>
              <a:rPr lang="en-US" dirty="0"/>
              <a:t>This scale could </a:t>
            </a:r>
            <a:r>
              <a:rPr lang="en-US" b="1" u="sng" dirty="0">
                <a:solidFill>
                  <a:srgbClr val="FF0000"/>
                </a:solidFill>
              </a:rPr>
              <a:t>happen at any level</a:t>
            </a:r>
            <a:r>
              <a:rPr lang="en-US" dirty="0"/>
              <a:t>.</a:t>
            </a:r>
          </a:p>
          <a:p>
            <a:r>
              <a:rPr lang="en-US" dirty="0"/>
              <a:t>For example (read slide)</a:t>
            </a:r>
          </a:p>
          <a:p>
            <a:endParaRPr lang="en-US" dirty="0"/>
          </a:p>
          <a:p>
            <a:r>
              <a:rPr lang="en-US" dirty="0"/>
              <a:t>You could envision how multi-tenancy could yield significant cost savings even at a small scale: you and 5 of your buddies could rent a physical server in a data center, split the bill between yourselves, and share the resource for each of your own purposes – while saving 80% of the cost! “Cloud” is the significant expansion of multi-tenancy to otherwise unprecedented levels – hundreds of thousands of customers paying the same provider for these shared resources.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r>
              <a:rPr lang="en-US" dirty="0"/>
              <a:t>(Read slide)</a:t>
            </a:r>
          </a:p>
          <a:p>
            <a:r>
              <a:rPr lang="en-US" dirty="0"/>
              <a:t>Examples of why we need these things:</a:t>
            </a:r>
          </a:p>
          <a:p>
            <a:pPr marL="220578" indent="-220578">
              <a:buSzPct val="100000"/>
              <a:buChar char="*"/>
            </a:pPr>
            <a:r>
              <a:rPr lang="en-US" dirty="0"/>
              <a:t>content delivery networks (CDNs) are helpful because they are very plentiful, but “dumb” caches. “Edge” means that they are located near customers, all around the world (the “edge” of the cloud). CDNs are really good for </a:t>
            </a:r>
            <a:r>
              <a:rPr lang="en-US" b="1" dirty="0"/>
              <a:t>managing high volumes of load</a:t>
            </a:r>
            <a:r>
              <a:rPr lang="en-US" dirty="0"/>
              <a:t> because the load is amortized across all of the CDN’s clients. A 100x influx in traffic for our app might be a lot, but on the scale of what </a:t>
            </a:r>
            <a:r>
              <a:rPr lang="en-US" dirty="0" err="1"/>
              <a:t>CloudFlare</a:t>
            </a:r>
            <a:r>
              <a:rPr lang="en-US" dirty="0"/>
              <a:t> or Akamai handle all day long, it’s a drop in the bucket. Hence, these systems are also effective for protection against “</a:t>
            </a:r>
            <a:r>
              <a:rPr lang="en-US" b="1" dirty="0"/>
              <a:t>denial of service” (DoS) attacks</a:t>
            </a:r>
            <a:r>
              <a:rPr lang="en-US" dirty="0"/>
              <a:t>. Before cloud flare existed to provide basically a free CDN to anyone who wants it, it was not very difficult to force a web app to stop working by overwhelming it with traffic.</a:t>
            </a:r>
          </a:p>
          <a:p>
            <a:pPr marL="220578" indent="-220578">
              <a:buSzPct val="100000"/>
              <a:buChar char="*"/>
            </a:pPr>
            <a:r>
              <a:rPr lang="en-US" dirty="0"/>
              <a:t>Web servers are the “edge” of our app, and </a:t>
            </a:r>
            <a:r>
              <a:rPr lang="en-US" b="1" dirty="0"/>
              <a:t>receive HTTP(s) traffic, forwarding it on to our application</a:t>
            </a:r>
            <a:r>
              <a:rPr lang="en-US" dirty="0"/>
              <a:t>, and also possibly interacting with some </a:t>
            </a:r>
            <a:r>
              <a:rPr lang="en-US" dirty="0" err="1"/>
              <a:t>misc</a:t>
            </a:r>
            <a:r>
              <a:rPr lang="en-US" dirty="0"/>
              <a:t> services</a:t>
            </a:r>
          </a:p>
          <a:p>
            <a:pPr marL="220578" indent="-220578">
              <a:buSzPct val="100000"/>
              <a:buChar char="*"/>
            </a:pPr>
            <a:r>
              <a:rPr lang="en-US" dirty="0"/>
              <a:t>App servers are running our actual application. For example, our transcript server API. We might want to have </a:t>
            </a:r>
            <a:r>
              <a:rPr lang="en-US" b="1" dirty="0"/>
              <a:t>multiple app servers </a:t>
            </a:r>
            <a:r>
              <a:rPr lang="en-US" dirty="0"/>
              <a:t>(for scalability), so the web server in front provides an opportunity for load balancing across them</a:t>
            </a:r>
          </a:p>
          <a:p>
            <a:pPr marL="220578" indent="-220578">
              <a:buSzPct val="100000"/>
              <a:buChar char="*"/>
            </a:pPr>
            <a:r>
              <a:rPr lang="en-US" dirty="0" err="1"/>
              <a:t>Misc</a:t>
            </a:r>
            <a:r>
              <a:rPr lang="en-US" dirty="0"/>
              <a:t> services could include things like </a:t>
            </a:r>
            <a:r>
              <a:rPr lang="en-US" b="1" dirty="0"/>
              <a:t>logging, monitoring, and even an application firewall </a:t>
            </a:r>
            <a:r>
              <a:rPr lang="en-US" dirty="0"/>
              <a:t>(e.g. some kind of anomaly detection system that identifies potentially malicious behavior and prevents it from reaching our app)</a:t>
            </a:r>
          </a:p>
          <a:p>
            <a:pPr marL="220578" indent="-220578">
              <a:buSzPct val="100000"/>
              <a:buChar char="*"/>
            </a:pPr>
            <a:r>
              <a:rPr lang="en-US" b="1" dirty="0"/>
              <a:t>Database servers </a:t>
            </a:r>
            <a:r>
              <a:rPr lang="en-US" dirty="0"/>
              <a:t>are where we store the persistent data…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r>
              <a:rPr lang="en-US" dirty="0"/>
              <a:t>Important points that should come up when you want one over another:</a:t>
            </a:r>
          </a:p>
          <a:p>
            <a:endParaRPr lang="en-US" dirty="0"/>
          </a:p>
          <a:p>
            <a:pPr marL="342900" indent="-342900">
              <a:buFont typeface="Arial" panose="020B0604020202020204" pitchFamily="34" charset="0"/>
              <a:buChar char="•"/>
            </a:pPr>
            <a:r>
              <a:rPr lang="en-US" dirty="0"/>
              <a:t>Made at home: good when you have a lot of constraints and don’t want something generic. Consider: allergies, etc. Also good if you specifically want to develop the skills to dot his.</a:t>
            </a:r>
          </a:p>
          <a:p>
            <a:pPr marL="342900" indent="-342900">
              <a:buFont typeface="Arial" panose="020B0604020202020204" pitchFamily="34" charset="0"/>
              <a:buChar char="•"/>
            </a:pPr>
            <a:r>
              <a:rPr lang="en-US" dirty="0"/>
              <a:t>Take and bake: good when you still want to have some customization – can control how the toppings come together</a:t>
            </a:r>
          </a:p>
          <a:p>
            <a:pPr marL="342900" indent="-342900">
              <a:buFont typeface="Arial" panose="020B0604020202020204" pitchFamily="34" charset="0"/>
              <a:buChar char="•"/>
            </a:pPr>
            <a:r>
              <a:rPr lang="en-US" dirty="0"/>
              <a:t>Delivery: Good when you have limited human resources to do take and bake, can find a product that you are very satisfied with from a quality perspective. Likely different vendors with different tradeoffs (e.g. Dominos vs Otto/other fancier pizza places). You still have to do some of the work (if you don’t have a table to sit at, it is hard but I am sure we have all eaten pizza standing up or on the floor?)</a:t>
            </a:r>
          </a:p>
          <a:p>
            <a:pPr marL="342900" indent="-342900">
              <a:buFont typeface="Arial" panose="020B0604020202020204" pitchFamily="34" charset="0"/>
              <a:buChar char="•"/>
            </a:pPr>
            <a:r>
              <a:rPr lang="en-US" dirty="0"/>
              <a:t>Dining out: You pay the most, but get the most full-featured product. You can’t customize the experience anywhere near as much as if you made pizza at home, but maybe that’s a good thing?</a:t>
            </a:r>
          </a:p>
        </p:txBody>
      </p:sp>
    </p:spTree>
    <p:extLst>
      <p:ext uri="{BB962C8B-B14F-4D97-AF65-F5344CB8AC3E}">
        <p14:creationId xmlns:p14="http://schemas.microsoft.com/office/powerpoint/2010/main" val="1554768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381000" y="685800"/>
            <a:ext cx="6096000" cy="3429000"/>
          </a:xfrm>
          <a:prstGeom prst="rect">
            <a:avLst/>
          </a:prstGeom>
        </p:spPr>
        <p:txBody>
          <a:bodyPr/>
          <a:lstStyle/>
          <a:p>
            <a:endParaRPr/>
          </a:p>
        </p:txBody>
      </p:sp>
      <p:sp>
        <p:nvSpPr>
          <p:cNvPr id="91" name="Shape 91"/>
          <p:cNvSpPr>
            <a:spLocks noGrp="1"/>
          </p:cNvSpPr>
          <p:nvPr>
            <p:ph type="body" sz="quarter" idx="1"/>
          </p:nvPr>
        </p:nvSpPr>
        <p:spPr>
          <a:prstGeom prst="rect">
            <a:avLst/>
          </a:prstGeom>
        </p:spPr>
        <p:txBody>
          <a:bodyPr/>
          <a:lstStyle/>
          <a:p>
            <a:r>
              <a:rPr lang="en-US" dirty="0"/>
              <a:t>So, if we look deeper into that application, we might see that our application actually runs on a </a:t>
            </a:r>
            <a:r>
              <a:rPr lang="en-US" b="1" dirty="0"/>
              <a:t>tall “stack” of different physical and logical components</a:t>
            </a:r>
            <a:r>
              <a:rPr lang="en-US" dirty="0"/>
              <a:t>. Managing this all can be a full-time job for a small team!</a:t>
            </a:r>
          </a:p>
          <a:p>
            <a:br>
              <a:rPr lang="en-US" dirty="0"/>
            </a:br>
            <a:r>
              <a:rPr lang="en-US" dirty="0"/>
              <a:t>Traditionally, this whole stack is self-managed, but there are many different infrastructure options available to us that vary the degree to which an </a:t>
            </a:r>
            <a:r>
              <a:rPr lang="en-US" b="1" dirty="0"/>
              <a:t>infrastructure provider manages them for us.</a:t>
            </a:r>
          </a:p>
          <a:p>
            <a:br>
              <a:rPr lang="en-US" dirty="0"/>
            </a:br>
            <a:r>
              <a:rPr lang="en-US" dirty="0"/>
              <a:t>The figure on the right shows the components that might make up our “stack”, and one example of what a cloud provider might provide in a model called “platform as a service.”</a:t>
            </a:r>
          </a:p>
          <a:p>
            <a:endParaRPr lang="en-US" dirty="0"/>
          </a:p>
          <a:p>
            <a:r>
              <a:rPr lang="en-US" dirty="0"/>
              <a:t>In a platform as a service model, the *only* thing that we provide is our application (e.g. a </a:t>
            </a:r>
            <a:r>
              <a:rPr lang="en-US" dirty="0" err="1"/>
              <a:t>nodeJS</a:t>
            </a:r>
            <a:r>
              <a:rPr lang="en-US" dirty="0"/>
              <a:t> app), and are not involved in the deployment or configuration of the “middleware” (like the load balancer, logging, monitoring, firewall, </a:t>
            </a:r>
            <a:r>
              <a:rPr lang="en-US" dirty="0" err="1"/>
              <a:t>etc</a:t>
            </a:r>
            <a:r>
              <a:rPr lang="en-US" dirty="0"/>
              <a:t>).</a:t>
            </a:r>
          </a:p>
          <a:p>
            <a:r>
              <a:rPr lang="en-US" dirty="0"/>
              <a:t>From the bottom up, the PaaS provider will manage:</a:t>
            </a:r>
          </a:p>
          <a:p>
            <a:pPr marL="220578" indent="-220578">
              <a:buSzPct val="100000"/>
              <a:buChar char="*"/>
            </a:pPr>
            <a:r>
              <a:rPr lang="en-US" dirty="0"/>
              <a:t>Physical data center (need to provide power and cooling; physical security)</a:t>
            </a:r>
          </a:p>
          <a:p>
            <a:pPr marL="220578" indent="-220578">
              <a:buSzPct val="100000"/>
              <a:buChar char="*"/>
            </a:pPr>
            <a:r>
              <a:rPr lang="en-US" dirty="0"/>
              <a:t>Network (connectivity between our servers and to the outside world)</a:t>
            </a:r>
          </a:p>
          <a:p>
            <a:pPr marL="220578" indent="-220578">
              <a:buSzPct val="100000"/>
              <a:buChar char="*"/>
            </a:pPr>
            <a:r>
              <a:rPr lang="en-US" dirty="0"/>
              <a:t>Storage (application might have larger storage requirements than what fits on a single server, or might require shared storage)</a:t>
            </a:r>
          </a:p>
          <a:p>
            <a:pPr marL="220578" indent="-220578">
              <a:buSzPct val="100000"/>
              <a:buChar char="*"/>
            </a:pPr>
            <a:r>
              <a:rPr lang="en-US" dirty="0"/>
              <a:t>Physical server (the “bare metal” machine, with CPUs and RAM)</a:t>
            </a:r>
          </a:p>
          <a:p>
            <a:pPr marL="220578" indent="-220578">
              <a:buSzPct val="100000"/>
              <a:buChar char="*"/>
            </a:pPr>
            <a:r>
              <a:rPr lang="en-US" dirty="0"/>
              <a:t>Virtualization (might be running on a slice of that physical machine)</a:t>
            </a:r>
          </a:p>
          <a:p>
            <a:pPr marL="220578" indent="-220578">
              <a:buSzPct val="100000"/>
              <a:buChar char="*"/>
            </a:pPr>
            <a:r>
              <a:rPr lang="en-US" dirty="0"/>
              <a:t>Operating system (in a PaaS model, the vendor even manages the OS, so we don’t have to think about having or needing one)</a:t>
            </a:r>
          </a:p>
          <a:p>
            <a:pPr marL="220578" indent="-220578">
              <a:buSzPct val="100000"/>
              <a:buChar char="*"/>
            </a:pPr>
            <a:r>
              <a:rPr lang="en-US" dirty="0"/>
              <a:t>Middleware (something that interfaces with our application, beyond the operating system. An example is a load balancer for web traffic, or Kubernetes for orchestrating containers)</a:t>
            </a:r>
          </a:p>
          <a:p>
            <a:pPr marL="220578" indent="-220578">
              <a:buSzPct val="100000"/>
              <a:buChar char="*"/>
            </a:pPr>
            <a:r>
              <a:rPr lang="en-US" dirty="0"/>
              <a:t>Application (us…)</a:t>
            </a:r>
          </a:p>
          <a:p>
            <a:endParaRPr lang="en-US" dirty="0"/>
          </a:p>
          <a:p>
            <a:r>
              <a:rPr lang="en-US" dirty="0"/>
              <a:t>In today’s lecture, we will discuss the different abstractions that cloud providers offer us for deployment, and the tradeoffs of those abstractions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r>
              <a:rPr lang="en-US" dirty="0"/>
              <a:t>However: the part of what makes it “the cloud” most, perhaps, is the ability to have *</a:t>
            </a:r>
            <a:r>
              <a:rPr lang="en-US" b="1" dirty="0"/>
              <a:t>on-demand</a:t>
            </a:r>
            <a:r>
              <a:rPr lang="en-US" dirty="0"/>
              <a:t>* and fully *</a:t>
            </a:r>
            <a:r>
              <a:rPr lang="en-US" b="1" dirty="0"/>
              <a:t>self-service</a:t>
            </a:r>
            <a:r>
              <a:rPr lang="en-US" dirty="0"/>
              <a:t>* access to resources. Those resources might be low-level abstractions (like virtual machines), or high-level abstractions (like some software, run as a service), but the key here these are “___ as a service” - the vendor provides the X as a service to us.</a:t>
            </a:r>
          </a:p>
          <a:p>
            <a:endParaRPr lang="en-US" dirty="0"/>
          </a:p>
          <a:p>
            <a:r>
              <a:rPr lang="en-US" dirty="0"/>
              <a:t>There are many different “as a service” abstractions that cloud providers offer (those </a:t>
            </a:r>
            <a:r>
              <a:rPr lang="en-US" b="1" dirty="0" err="1"/>
              <a:t>XaaS</a:t>
            </a:r>
            <a:r>
              <a:rPr lang="en-US" dirty="0"/>
              <a:t> buzzwords), and we will discuss the difference between them soon. However, what is important is that all of these abstractions can be provisioned with an on-demand self-service model. You can simply go to a web portal, pick the resource that you want (which might range from something that the vendor does little to manage, like a virtual machine, to something where the vendor does more management, like a hosted database server, or an entire application that the vendor runs for you, like a video chat server). Whatever the resource is, we have an automated approach to provision 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rPr dirty="0"/>
              <a:t>Title Text</a:t>
            </a:r>
          </a:p>
        </p:txBody>
      </p:sp>
      <p:sp>
        <p:nvSpPr>
          <p:cNvPr id="13" name="Body Level One…"/>
          <p:cNvSpPr txBox="1">
            <a:spLocks noGrp="1"/>
          </p:cNvSpPr>
          <p:nvPr>
            <p:ph type="body" sz="half" idx="1"/>
          </p:nvPr>
        </p:nvSpPr>
        <p:spPr>
          <a:xfrm>
            <a:off x="1078519" y="6420791"/>
            <a:ext cx="20257480" cy="3311525"/>
          </a:xfrm>
          <a:prstGeom prst="rect">
            <a:avLst/>
          </a:prstGeom>
        </p:spPr>
        <p:txBody>
          <a:bodyPr/>
          <a:lstStyle>
            <a:lvl1pPr marL="0" indent="0">
              <a:buSzTx/>
              <a:buFontTx/>
              <a:buNone/>
              <a:defRPr sz="4800">
                <a:latin typeface="Verdana"/>
                <a:ea typeface="Verdana"/>
                <a:cs typeface="Verdana"/>
                <a:sym typeface="Verdana"/>
              </a:defRPr>
            </a:lvl1pPr>
            <a:lvl2pPr marL="0" indent="457200">
              <a:buSzTx/>
              <a:buFontTx/>
              <a:buNone/>
              <a:defRPr sz="4800">
                <a:latin typeface="Verdana"/>
                <a:ea typeface="Verdana"/>
                <a:cs typeface="Verdana"/>
                <a:sym typeface="Verdana"/>
              </a:defRPr>
            </a:lvl2pPr>
            <a:lvl3pPr marL="0" indent="914400">
              <a:buSzTx/>
              <a:buFontTx/>
              <a:buNone/>
              <a:defRPr sz="4800">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2" name="Body Level One…">
            <a:extLst>
              <a:ext uri="{FF2B5EF4-FFF2-40B4-BE49-F238E27FC236}">
                <a16:creationId xmlns:a16="http://schemas.microsoft.com/office/drawing/2014/main" id="{5890B72F-962F-913B-23E3-39474EEB1F8F}"/>
              </a:ext>
            </a:extLst>
          </p:cNvPr>
          <p:cNvSpPr txBox="1">
            <a:spLocks noGrp="1"/>
          </p:cNvSpPr>
          <p:nvPr>
            <p:ph type="body" sz="half" idx="10" hasCustomPrompt="1"/>
          </p:nvPr>
        </p:nvSpPr>
        <p:spPr>
          <a:xfrm>
            <a:off x="1078519" y="10041552"/>
            <a:ext cx="20257480" cy="3311525"/>
          </a:xfrm>
          <a:prstGeom prst="rect">
            <a:avLst/>
          </a:prstGeom>
        </p:spPr>
        <p:txBody>
          <a:bodyPr anchor="b">
            <a:normAutofit/>
          </a:bodyPr>
          <a:lstStyle>
            <a:lvl1pPr marL="0" indent="0">
              <a:buSzTx/>
              <a:buFontTx/>
              <a:buNone/>
              <a:defRPr sz="3600">
                <a:latin typeface="+mj-lt"/>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sz="3600">
                <a:latin typeface="+mj-lt"/>
                <a:ea typeface="Verdana"/>
                <a:cs typeface="Verdana"/>
                <a:sym typeface="Verdana"/>
              </a:defRPr>
            </a:lvl5pPr>
          </a:lstStyle>
          <a:p>
            <a:r>
              <a:rPr dirty="0"/>
              <a:t>Body Level One</a:t>
            </a:r>
          </a:p>
          <a:p>
            <a:pPr lvl="4"/>
            <a:r>
              <a:rPr dirty="0"/>
              <a:t>Body Level Five</a:t>
            </a:r>
          </a:p>
        </p:txBody>
      </p:sp>
    </p:spTree>
    <p:extLst>
      <p:ext uri="{BB962C8B-B14F-4D97-AF65-F5344CB8AC3E}">
        <p14:creationId xmlns:p14="http://schemas.microsoft.com/office/powerpoint/2010/main" val="244401624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1676400" y="730250"/>
            <a:ext cx="21031200" cy="2651126"/>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1071563" y="3125390"/>
            <a:ext cx="17573056" cy="9376172"/>
          </a:xfrm>
          <a:prstGeom prst="rect">
            <a:avLst/>
          </a:prstGeom>
        </p:spPr>
        <p:txBody>
          <a:bodyPr/>
          <a:lstStyle>
            <a:lvl1pPr marL="514331" indent="-514331"/>
            <a:lvl2pPr marL="857219" indent="-600053"/>
            <a:lvl3pPr marL="964371" indent="-514331"/>
            <a:lvl4pPr marL="1157246" indent="-514331"/>
            <a:lvl5pPr marL="1350120" indent="-514331"/>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pPr marL="0" marR="0" lvl="0" indent="0" algn="r" defTabSz="109539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09539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14588395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1_Title &amp; Bullets">
    <p:spTree>
      <p:nvGrpSpPr>
        <p:cNvPr id="1" name=""/>
        <p:cNvGrpSpPr/>
        <p:nvPr/>
      </p:nvGrpSpPr>
      <p:grpSpPr>
        <a:xfrm>
          <a:off x="0" y="0"/>
          <a:ext cx="0" cy="0"/>
          <a:chOff x="0" y="0"/>
          <a:chExt cx="0" cy="0"/>
        </a:xfrm>
      </p:grpSpPr>
      <p:sp>
        <p:nvSpPr>
          <p:cNvPr id="11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400" b="1" spc="-168">
                <a:solidFill>
                  <a:srgbClr val="005493"/>
                </a:solidFill>
                <a:latin typeface="Helvetica Neue"/>
                <a:ea typeface="Helvetica Neue"/>
                <a:cs typeface="Helvetica Neue"/>
                <a:sym typeface="Helvetica Neue"/>
              </a:defRPr>
            </a:lvl1pPr>
          </a:lstStyle>
          <a:p>
            <a:r>
              <a:t>Slide Title</a:t>
            </a:r>
          </a:p>
        </p:txBody>
      </p:sp>
      <p:sp>
        <p:nvSpPr>
          <p:cNvPr id="115" name="Slide Subtitle"/>
          <p:cNvSpPr txBox="1">
            <a:spLocks noGrp="1"/>
          </p:cNvSpPr>
          <p:nvPr>
            <p:ph type="body" sz="quarter" idx="21" hasCustomPrompt="1"/>
          </p:nvPr>
        </p:nvSpPr>
        <p:spPr>
          <a:xfrm>
            <a:off x="1206500" y="2372962"/>
            <a:ext cx="21971000" cy="934780"/>
          </a:xfrm>
          <a:prstGeom prst="rect">
            <a:avLst/>
          </a:prstGeom>
          <a:ln w="3175"/>
        </p:spPr>
        <p:txBody>
          <a:bodyPr lIns="45719" tIns="45719" rIns="45719" bIns="45719"/>
          <a:lstStyle>
            <a:lvl1pPr marL="0" indent="0" defTabSz="825500">
              <a:lnSpc>
                <a:spcPct val="100000"/>
              </a:lnSpc>
              <a:spcBef>
                <a:spcPts val="0"/>
              </a:spcBef>
              <a:buSzTx/>
              <a:buFontTx/>
              <a:buNone/>
              <a:defRPr sz="5200" b="1">
                <a:latin typeface="Helvetica Neue"/>
                <a:ea typeface="Helvetica Neue"/>
                <a:cs typeface="Helvetica Neue"/>
                <a:sym typeface="Helvetica Neue"/>
              </a:defRPr>
            </a:lvl1pPr>
          </a:lstStyle>
          <a:p>
            <a:r>
              <a:t>Slide Subtitle</a:t>
            </a:r>
          </a:p>
        </p:txBody>
      </p:sp>
      <p:sp>
        <p:nvSpPr>
          <p:cNvPr id="11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25745466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2_Title &amp; Bullets">
    <p:spTree>
      <p:nvGrpSpPr>
        <p:cNvPr id="1" name=""/>
        <p:cNvGrpSpPr/>
        <p:nvPr/>
      </p:nvGrpSpPr>
      <p:grpSpPr>
        <a:xfrm>
          <a:off x="0" y="0"/>
          <a:ext cx="0" cy="0"/>
          <a:chOff x="0" y="0"/>
          <a:chExt cx="0" cy="0"/>
        </a:xfrm>
      </p:grpSpPr>
      <p:sp>
        <p:nvSpPr>
          <p:cNvPr id="12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500" b="1" spc="-170">
                <a:solidFill>
                  <a:srgbClr val="005493"/>
                </a:solidFill>
                <a:latin typeface="Helvetica Neue"/>
                <a:ea typeface="Helvetica Neue"/>
                <a:cs typeface="Helvetica Neue"/>
                <a:sym typeface="Helvetica Neue"/>
              </a:defRPr>
            </a:lvl1pPr>
          </a:lstStyle>
          <a:p>
            <a:r>
              <a:t>Slide Title</a:t>
            </a:r>
          </a:p>
        </p:txBody>
      </p:sp>
      <p:sp>
        <p:nvSpPr>
          <p:cNvPr id="125" name="Slide Subtitle"/>
          <p:cNvSpPr txBox="1">
            <a:spLocks noGrp="1"/>
          </p:cNvSpPr>
          <p:nvPr>
            <p:ph type="body" sz="quarter" idx="21" hasCustomPrompt="1"/>
          </p:nvPr>
        </p:nvSpPr>
        <p:spPr>
          <a:xfrm>
            <a:off x="1206500" y="2372962"/>
            <a:ext cx="21971000" cy="934780"/>
          </a:xfrm>
          <a:prstGeom prst="rect">
            <a:avLst/>
          </a:prstGeom>
          <a:ln w="12700"/>
        </p:spPr>
        <p:txBody>
          <a:bodyPr lIns="45719" tIns="45719" rIns="45719" bIns="45719"/>
          <a:lstStyle>
            <a:lvl1pPr marL="0" indent="0" defTabSz="825500">
              <a:lnSpc>
                <a:spcPct val="100000"/>
              </a:lnSpc>
              <a:spcBef>
                <a:spcPts val="0"/>
              </a:spcBef>
              <a:buSzTx/>
              <a:buFontTx/>
              <a:buNone/>
              <a:defRPr sz="5500" b="1">
                <a:latin typeface="Helvetica Neue"/>
                <a:ea typeface="Helvetica Neue"/>
                <a:cs typeface="Helvetica Neue"/>
                <a:sym typeface="Helvetica Neue"/>
              </a:defRPr>
            </a:lvl1pPr>
          </a:lstStyle>
          <a:p>
            <a:r>
              <a:t>Slide Subtitle</a:t>
            </a:r>
          </a:p>
        </p:txBody>
      </p:sp>
      <p:sp>
        <p:nvSpPr>
          <p:cNvPr id="12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2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278130541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1828800" rtl="0" eaLnBrk="1" fontAlgn="auto" latinLnBrk="0" hangingPunct="0">
              <a:lnSpc>
                <a:spcPct val="100000"/>
              </a:lnSpc>
              <a:spcBef>
                <a:spcPts val="0"/>
              </a:spcBef>
              <a:spcAft>
                <a:spcPts val="0"/>
              </a:spcAft>
              <a:buClrTx/>
              <a:buSzTx/>
              <a:buFontTx/>
              <a:buNone/>
              <a:tabLst/>
              <a:defRPr/>
            </a:pPr>
            <a:fld id="{07C7BFD4-467E-4EDE-93EA-052F5B39A4E5}" type="datetime1">
              <a:rPr kumimoji="0" lang="en-US" sz="36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1828800" rtl="0" eaLnBrk="1" fontAlgn="auto" latinLnBrk="0" hangingPunct="0">
                <a:lnSpc>
                  <a:spcPct val="100000"/>
                </a:lnSpc>
                <a:spcBef>
                  <a:spcPts val="0"/>
                </a:spcBef>
                <a:spcAft>
                  <a:spcPts val="0"/>
                </a:spcAft>
                <a:buClrTx/>
                <a:buSzTx/>
                <a:buFontTx/>
                <a:buNone/>
                <a:tabLst/>
                <a:defRPr/>
              </a:pPr>
              <a:t>5/22/2026</a:t>
            </a:fld>
            <a:endParaRPr kumimoji="0" lang="en-US"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a:xfrm>
            <a:off x="22160655" y="12800827"/>
            <a:ext cx="546945" cy="553996"/>
          </a:xfr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20F37917-FD3A-4669-9018-DA04BCDD3D75}" type="slidenum">
              <a:rPr kumimoji="0" lang="en-US" sz="24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lang="en-US" sz="2400" b="0" i="0" u="none" strike="noStrike" kern="0" cap="none" spc="0" normalizeH="0" baseline="0" noProof="0">
              <a:ln>
                <a:noFill/>
              </a:ln>
              <a:solidFill>
                <a:srgbClr val="888888"/>
              </a:solidFill>
              <a:effectLst/>
              <a:uLnTx/>
              <a:uFillTx/>
              <a:latin typeface="Calibri"/>
              <a:cs typeface="Calibri"/>
              <a:sym typeface="Calibri"/>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75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23618858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37642850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33084578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93180270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04429013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46670341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67941611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reserve="1">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pPr marL="0" marR="0" lvl="0" indent="0" algn="r" defTabSz="109539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09539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6182368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55499376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tif"/><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tif"/><Relationship Id="rId5" Type="http://schemas.openxmlformats.org/officeDocument/2006/relationships/image" Target="../media/image8.tif"/><Relationship Id="rId4" Type="http://schemas.openxmlformats.org/officeDocument/2006/relationships/image" Target="../media/image7.t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mparecloud.i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tif"/><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tif"/><Relationship Id="rId5" Type="http://schemas.openxmlformats.org/officeDocument/2006/relationships/image" Target="../media/image8.tif"/><Relationship Id="rId4" Type="http://schemas.openxmlformats.org/officeDocument/2006/relationships/image" Target="../media/image7.ti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S 4530 &amp; CS 5500…"/>
          <p:cNvSpPr txBox="1">
            <a:spLocks noGrp="1"/>
          </p:cNvSpPr>
          <p:nvPr>
            <p:ph type="title"/>
          </p:nvPr>
        </p:nvSpPr>
        <p:spPr>
          <a:prstGeom prst="rect">
            <a:avLst/>
          </a:prstGeom>
        </p:spPr>
        <p:txBody>
          <a:bodyPr/>
          <a:lstStyle/>
          <a:p>
            <a:r>
              <a:rPr dirty="0"/>
              <a:t>CS 4530 Software Engineering</a:t>
            </a:r>
          </a:p>
          <a:p>
            <a:endParaRPr dirty="0"/>
          </a:p>
          <a:p>
            <a:pPr>
              <a:defRPr sz="5700"/>
            </a:pPr>
            <a:r>
              <a:rPr dirty="0"/>
              <a:t>Module 1</a:t>
            </a:r>
            <a:r>
              <a:rPr lang="en-US" dirty="0"/>
              <a:t>3</a:t>
            </a:r>
            <a:r>
              <a:rPr dirty="0"/>
              <a:t>: Principles and Patterns of Cloud Infrastructure</a:t>
            </a:r>
          </a:p>
        </p:txBody>
      </p:sp>
      <p:sp>
        <p:nvSpPr>
          <p:cNvPr id="34" name="Jonathan Bell, John Boyland, Mitch Wand…"/>
          <p:cNvSpPr txBox="1">
            <a:spLocks noGrp="1"/>
          </p:cNvSpPr>
          <p:nvPr>
            <p:ph type="body" sz="half" idx="1"/>
          </p:nvPr>
        </p:nvSpPr>
        <p:spPr>
          <a:xfrm>
            <a:off x="1078519" y="6420791"/>
            <a:ext cx="20257480" cy="6568378"/>
          </a:xfrm>
          <a:prstGeom prst="rect">
            <a:avLst/>
          </a:prstGeom>
        </p:spPr>
        <p:txBody>
          <a:bodyPr anchor="b"/>
          <a:lstStyle/>
          <a:p>
            <a:pPr>
              <a:defRPr sz="3000"/>
            </a:pPr>
            <a:r>
              <a:rPr dirty="0"/>
              <a:t>Khoury College of Computer Sciences</a:t>
            </a:r>
            <a:br>
              <a:rPr dirty="0"/>
            </a:br>
            <a:r>
              <a:t>© 202</a:t>
            </a:r>
            <a:r>
              <a:rPr lang="en-US"/>
              <a:t>6</a:t>
            </a:r>
            <a:r>
              <a:t> </a:t>
            </a:r>
            <a:r>
              <a:rPr dirty="0"/>
              <a:t>released under </a:t>
            </a:r>
            <a:r>
              <a:rPr dirty="0">
                <a:hlinkClick r:id="rId3"/>
              </a:rPr>
              <a:t>CC BY-SA</a:t>
            </a:r>
          </a:p>
        </p:txBody>
      </p:sp>
      <p:sp>
        <p:nvSpPr>
          <p:cNvPr id="2" name="Subtitle 7">
            <a:extLst>
              <a:ext uri="{FF2B5EF4-FFF2-40B4-BE49-F238E27FC236}">
                <a16:creationId xmlns:a16="http://schemas.microsoft.com/office/drawing/2014/main" id="{20FE6541-C8AE-B2F9-0454-94CC138A141B}"/>
              </a:ext>
            </a:extLst>
          </p:cNvPr>
          <p:cNvSpPr txBox="1">
            <a:spLocks/>
          </p:cNvSpPr>
          <p:nvPr/>
        </p:nvSpPr>
        <p:spPr>
          <a:xfrm>
            <a:off x="1078520" y="6420791"/>
            <a:ext cx="20257480" cy="2996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ormAutofit/>
          </a:bodyPr>
          <a:lstStyle>
            <a:lvl1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1pPr>
            <a:lvl2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2pPr>
            <a:lvl3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3pPr>
            <a:lvl4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4pPr>
            <a:lvl5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5pPr>
            <a:lvl6pPr marL="29972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6pPr>
            <a:lvl7pPr marL="34544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7pPr>
            <a:lvl8pPr marL="39116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8pPr>
            <a:lvl9pPr marL="43688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9pPr>
          </a:lstStyle>
          <a:p>
            <a:pPr hangingPunct="1">
              <a:lnSpc>
                <a:spcPct val="100000"/>
              </a:lnSpc>
            </a:pPr>
            <a:r>
              <a:rPr lang="en-US" sz="4800" dirty="0"/>
              <a:t>Adeel Bhutta</a:t>
            </a:r>
          </a:p>
          <a:p>
            <a:pPr hangingPunct="1">
              <a:lnSpc>
                <a:spcPct val="100000"/>
              </a:lnSpc>
            </a:pPr>
            <a:r>
              <a:rPr lang="en-US" sz="4800" dirty="0"/>
              <a:t>Khoury College of Computer Sciences</a:t>
            </a:r>
          </a:p>
          <a:p>
            <a:pPr hangingPunct="1"/>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 name="Cloud Infrastructure Scales Elastically"/>
          <p:cNvSpPr txBox="1">
            <a:spLocks noGrp="1"/>
          </p:cNvSpPr>
          <p:nvPr>
            <p:ph type="title"/>
          </p:nvPr>
        </p:nvSpPr>
        <p:spPr>
          <a:prstGeom prst="rect">
            <a:avLst/>
          </a:prstGeom>
        </p:spPr>
        <p:txBody>
          <a:bodyPr>
            <a:normAutofit/>
          </a:bodyPr>
          <a:lstStyle/>
          <a:p>
            <a:r>
              <a:rPr sz="6600" dirty="0"/>
              <a:t>Cloud infrastructure scales elastically</a:t>
            </a:r>
          </a:p>
        </p:txBody>
      </p:sp>
      <p:sp>
        <p:nvSpPr>
          <p:cNvPr id="101" name="Slide Subtitle"/>
          <p:cNvSpPr txBox="1">
            <a:spLocks noGrp="1"/>
          </p:cNvSpPr>
          <p:nvPr>
            <p:ph type="body" idx="1"/>
          </p:nvPr>
        </p:nvSpPr>
        <p:spPr>
          <a:prstGeom prst="rect">
            <a:avLst/>
          </a:prstGeom>
        </p:spPr>
        <p:txBody>
          <a:bodyPr>
            <a:normAutofit fontScale="92500" lnSpcReduction="10000"/>
          </a:bodyPr>
          <a:lstStyle/>
          <a:p>
            <a:r>
              <a:t>“Traditional” computing infrastructure requires capital investment</a:t>
            </a:r>
          </a:p>
          <a:p>
            <a:pPr lvl="1"/>
            <a:r>
              <a:t>“Scaling up” means buying more hardware, or maintaining excess capacity for when scale is needed</a:t>
            </a:r>
          </a:p>
          <a:p>
            <a:pPr lvl="1"/>
            <a:r>
              <a:t>“Scaling down” means selling hardware, or powering it off</a:t>
            </a:r>
          </a:p>
          <a:p>
            <a:r>
              <a:t>Cloud computing scales elastically:</a:t>
            </a:r>
          </a:p>
          <a:p>
            <a:pPr lvl="1"/>
            <a:r>
              <a:t>“Scaling up” means allocating more shared resources</a:t>
            </a:r>
          </a:p>
          <a:p>
            <a:pPr lvl="1"/>
            <a:r>
              <a:t>“Scaling down” means releasing resources into a pool</a:t>
            </a:r>
          </a:p>
          <a:p>
            <a:pPr lvl="1"/>
            <a:r>
              <a:t>Billed on consumption (usually per-second, per-minute or per-hour)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Infrastructure as a Service: Virtual Machines"/>
          <p:cNvSpPr txBox="1">
            <a:spLocks noGrp="1"/>
          </p:cNvSpPr>
          <p:nvPr>
            <p:ph type="title"/>
          </p:nvPr>
        </p:nvSpPr>
        <p:spPr>
          <a:xfrm>
            <a:off x="1676400" y="1420238"/>
            <a:ext cx="21031200" cy="1230888"/>
          </a:xfrm>
        </p:spPr>
        <p:txBody>
          <a:bodyPr anchor="ctr">
            <a:normAutofit/>
          </a:bodyPr>
          <a:lstStyle/>
          <a:p>
            <a:r>
              <a:rPr sz="6600" dirty="0"/>
              <a:t>Infrastructure as a Service: Virtual Machines</a:t>
            </a:r>
          </a:p>
        </p:txBody>
      </p:sp>
      <p:sp>
        <p:nvSpPr>
          <p:cNvPr id="112" name="Slide Subtitle"/>
          <p:cNvSpPr txBox="1">
            <a:spLocks noGrp="1"/>
          </p:cNvSpPr>
          <p:nvPr>
            <p:ph type="body" idx="4294967295"/>
          </p:nvPr>
        </p:nvSpPr>
        <p:spPr>
          <a:xfrm>
            <a:off x="1676400" y="2841626"/>
            <a:ext cx="11038114" cy="8705088"/>
          </a:xfr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normAutofit/>
          </a:bodyPr>
          <a:lstStyle/>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Virtualize a single large server into many smaller machines</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Each VM runs its own OS</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OS limits resource usage and guarantees per-VM quality</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Administration responsibilities separated for physical machine vs virtual machines</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Examples:</a:t>
            </a:r>
          </a:p>
          <a:p>
            <a:pPr marL="685800" lvl="1" indent="-685800" hangingPunct="0">
              <a:spcBef>
                <a:spcPts val="0"/>
              </a:spcBef>
              <a:spcAft>
                <a:spcPts val="600"/>
              </a:spcAft>
              <a:buSzTx/>
            </a:pPr>
            <a:r>
              <a:rPr kumimoji="0" lang="en-US" sz="4800" b="0" i="0" u="none" strike="noStrike" cap="none" spc="0" normalizeH="0" baseline="0" dirty="0">
                <a:ln>
                  <a:noFill/>
                </a:ln>
                <a:solidFill>
                  <a:schemeClr val="tx1"/>
                </a:solidFill>
                <a:effectLst/>
                <a:uFillTx/>
              </a:rPr>
              <a:t>Cloud: Amazon EC2, Google Compute Engine, Azure</a:t>
            </a:r>
          </a:p>
          <a:p>
            <a:pPr marL="685800" lvl="1" indent="-685800" hangingPunct="0">
              <a:spcBef>
                <a:spcPts val="0"/>
              </a:spcBef>
              <a:spcAft>
                <a:spcPts val="600"/>
              </a:spcAft>
              <a:buSzTx/>
            </a:pPr>
            <a:r>
              <a:rPr kumimoji="0" lang="en-US" sz="4800" b="0" i="0" u="none" strike="noStrike" cap="none" spc="0" normalizeH="0" baseline="0" dirty="0">
                <a:ln>
                  <a:noFill/>
                </a:ln>
                <a:solidFill>
                  <a:schemeClr val="tx1"/>
                </a:solidFill>
                <a:effectLst/>
                <a:uFillTx/>
              </a:rPr>
              <a:t>On-Premises: VMWare, </a:t>
            </a:r>
            <a:r>
              <a:rPr kumimoji="0" lang="en-US" sz="4800" b="0" i="0" u="none" strike="noStrike" cap="none" spc="0" normalizeH="0" baseline="0" dirty="0" err="1">
                <a:ln>
                  <a:noFill/>
                </a:ln>
                <a:solidFill>
                  <a:schemeClr val="tx1"/>
                </a:solidFill>
                <a:effectLst/>
                <a:uFillTx/>
              </a:rPr>
              <a:t>Proxmox</a:t>
            </a:r>
            <a:endParaRPr kumimoji="0" lang="en-US" sz="4800" b="0" i="0" u="none" strike="noStrike" cap="none" spc="0" normalizeH="0" baseline="0" dirty="0">
              <a:ln>
                <a:noFill/>
              </a:ln>
              <a:solidFill>
                <a:schemeClr val="tx1"/>
              </a:solidFill>
              <a:effectLst/>
              <a:uFillTx/>
            </a:endParaRPr>
          </a:p>
        </p:txBody>
      </p:sp>
      <p:pic>
        <p:nvPicPr>
          <p:cNvPr id="53" name="Picture 52" descr="A screenshot of a computer&#10;&#10;Description automatically generated">
            <a:extLst>
              <a:ext uri="{FF2B5EF4-FFF2-40B4-BE49-F238E27FC236}">
                <a16:creationId xmlns:a16="http://schemas.microsoft.com/office/drawing/2014/main" id="{DCCCC7B4-55EE-942B-11E3-11ACB71A1831}"/>
              </a:ext>
            </a:extLst>
          </p:cNvPr>
          <p:cNvPicPr>
            <a:picLocks noChangeAspect="1"/>
          </p:cNvPicPr>
          <p:nvPr/>
        </p:nvPicPr>
        <p:blipFill>
          <a:blip r:embed="rId3"/>
          <a:srcRect t="11132" r="-1" b="10037"/>
          <a:stretch/>
        </p:blipFill>
        <p:spPr>
          <a:xfrm>
            <a:off x="13275128" y="2841626"/>
            <a:ext cx="10325100" cy="8705088"/>
          </a:xfrm>
          <a:prstGeom prst="rect">
            <a:avLst/>
          </a:prstGeom>
          <a:noFill/>
          <a:ln w="254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normAutofit/>
          </a:bodyPr>
          <a:lstStyle/>
          <a:p>
            <a:r>
              <a:rPr lang="en-US" sz="6600" dirty="0"/>
              <a:t>The operating system allows several apps to share the underlying hardware</a:t>
            </a:r>
          </a:p>
        </p:txBody>
      </p:sp>
      <p:sp>
        <p:nvSpPr>
          <p:cNvPr id="5" name="Rectangle 4">
            <a:extLst>
              <a:ext uri="{FF2B5EF4-FFF2-40B4-BE49-F238E27FC236}">
                <a16:creationId xmlns:a16="http://schemas.microsoft.com/office/drawing/2014/main" id="{A1C69FC8-E809-5C0A-566A-F743DAA12E01}"/>
              </a:ext>
            </a:extLst>
          </p:cNvPr>
          <p:cNvSpPr/>
          <p:nvPr/>
        </p:nvSpPr>
        <p:spPr>
          <a:xfrm>
            <a:off x="139571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138669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118421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138669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103288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9" name="Group 8">
            <a:extLst>
              <a:ext uri="{FF2B5EF4-FFF2-40B4-BE49-F238E27FC236}">
                <a16:creationId xmlns:a16="http://schemas.microsoft.com/office/drawing/2014/main" id="{3652E40E-7D51-8777-BA0F-DA1E3994E742}"/>
              </a:ext>
            </a:extLst>
          </p:cNvPr>
          <p:cNvGrpSpPr/>
          <p:nvPr/>
        </p:nvGrpSpPr>
        <p:grpSpPr>
          <a:xfrm>
            <a:off x="13957118" y="3941519"/>
            <a:ext cx="4237505" cy="2864624"/>
            <a:chOff x="10245437" y="3395822"/>
            <a:chExt cx="5652654" cy="2400655"/>
          </a:xfrm>
        </p:grpSpPr>
        <p:sp>
          <p:nvSpPr>
            <p:cNvPr id="15" name="Rectangle 14">
              <a:extLst>
                <a:ext uri="{FF2B5EF4-FFF2-40B4-BE49-F238E27FC236}">
                  <a16:creationId xmlns:a16="http://schemas.microsoft.com/office/drawing/2014/main" id="{D24E4AE9-10A3-DD93-C8AC-D51465D20BDC}"/>
                </a:ext>
              </a:extLst>
            </p:cNvPr>
            <p:cNvSpPr/>
            <p:nvPr/>
          </p:nvSpPr>
          <p:spPr>
            <a:xfrm>
              <a:off x="10245437" y="3395822"/>
              <a:ext cx="5652654" cy="240065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20CB2A8-B7B4-8A27-934E-F61661FD340D}"/>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675BCEE-2F7E-3CFE-2169-10DD3BF8A480}"/>
              </a:ext>
            </a:extLst>
          </p:cNvPr>
          <p:cNvGrpSpPr/>
          <p:nvPr/>
        </p:nvGrpSpPr>
        <p:grpSpPr>
          <a:xfrm>
            <a:off x="18490148" y="3979088"/>
            <a:ext cx="4237505" cy="2864624"/>
            <a:chOff x="10245437" y="3358097"/>
            <a:chExt cx="5652654" cy="2476102"/>
          </a:xfrm>
        </p:grpSpPr>
        <p:sp>
          <p:nvSpPr>
            <p:cNvPr id="18" name="Rectangle 17">
              <a:extLst>
                <a:ext uri="{FF2B5EF4-FFF2-40B4-BE49-F238E27FC236}">
                  <a16:creationId xmlns:a16="http://schemas.microsoft.com/office/drawing/2014/main" id="{460CB2B3-8F66-611D-D4ED-B664ADE42B0C}"/>
                </a:ext>
              </a:extLst>
            </p:cNvPr>
            <p:cNvSpPr/>
            <p:nvPr/>
          </p:nvSpPr>
          <p:spPr>
            <a:xfrm>
              <a:off x="10245437" y="3358097"/>
              <a:ext cx="5652654" cy="247610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B44FC09F-35EF-2E20-80FC-EA8E974269D2}"/>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sp>
        <p:nvSpPr>
          <p:cNvPr id="6" name="Text Placeholder 2">
            <a:extLst>
              <a:ext uri="{FF2B5EF4-FFF2-40B4-BE49-F238E27FC236}">
                <a16:creationId xmlns:a16="http://schemas.microsoft.com/office/drawing/2014/main" id="{68ECE191-131B-6E0C-0CAE-C5038E94215E}"/>
              </a:ext>
            </a:extLst>
          </p:cNvPr>
          <p:cNvSpPr>
            <a:spLocks noGrp="1"/>
          </p:cNvSpPr>
          <p:nvPr>
            <p:ph type="body" idx="1"/>
          </p:nvPr>
        </p:nvSpPr>
        <p:spPr>
          <a:xfrm>
            <a:off x="1676399" y="3000375"/>
            <a:ext cx="8306907" cy="8702675"/>
          </a:xfrm>
        </p:spPr>
        <p:txBody>
          <a:bodyPr>
            <a:normAutofit/>
          </a:bodyPr>
          <a:lstStyle/>
          <a:p>
            <a:r>
              <a:rPr lang="en-US" dirty="0"/>
              <a:t>The “instruction set” is an abstraction of the underlying hardware</a:t>
            </a:r>
          </a:p>
          <a:p>
            <a:r>
              <a:rPr lang="en-US" dirty="0"/>
              <a:t>The operating system presents the same abstraction + OS calls. </a:t>
            </a:r>
          </a:p>
        </p:txBody>
      </p:sp>
    </p:spTree>
    <p:extLst>
      <p:ext uri="{BB962C8B-B14F-4D97-AF65-F5344CB8AC3E}">
        <p14:creationId xmlns:p14="http://schemas.microsoft.com/office/powerpoint/2010/main" val="36452095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9C7E340-55DB-DDD5-441A-76494C3D1AA6}"/>
              </a:ext>
            </a:extLst>
          </p:cNvPr>
          <p:cNvSpPr/>
          <p:nvPr/>
        </p:nvSpPr>
        <p:spPr>
          <a:xfrm>
            <a:off x="9329489" y="2982376"/>
            <a:ext cx="3875647" cy="5170644"/>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normAutofit/>
          </a:bodyPr>
          <a:lstStyle/>
          <a:p>
            <a:r>
              <a:rPr lang="en-US" sz="6600" dirty="0"/>
              <a:t>A virtual machine layer allows several different operating systems to share the same hardware</a:t>
            </a:r>
          </a:p>
        </p:txBody>
      </p:sp>
      <p:grpSp>
        <p:nvGrpSpPr>
          <p:cNvPr id="6" name="Group 5">
            <a:extLst>
              <a:ext uri="{FF2B5EF4-FFF2-40B4-BE49-F238E27FC236}">
                <a16:creationId xmlns:a16="http://schemas.microsoft.com/office/drawing/2014/main" id="{7C021DCA-6A79-C08A-C48D-3C6BDDC136D6}"/>
              </a:ext>
            </a:extLst>
          </p:cNvPr>
          <p:cNvGrpSpPr/>
          <p:nvPr/>
        </p:nvGrpSpPr>
        <p:grpSpPr>
          <a:xfrm>
            <a:off x="9200993" y="10155625"/>
            <a:ext cx="8796542" cy="1788974"/>
            <a:chOff x="9218742" y="8545956"/>
            <a:chExt cx="8796542" cy="1788974"/>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grpSp>
        <p:nvGrpSpPr>
          <p:cNvPr id="23" name="Group 22">
            <a:extLst>
              <a:ext uri="{FF2B5EF4-FFF2-40B4-BE49-F238E27FC236}">
                <a16:creationId xmlns:a16="http://schemas.microsoft.com/office/drawing/2014/main" id="{5F218554-A9AC-73D5-87F9-F6B99908CE46}"/>
              </a:ext>
            </a:extLst>
          </p:cNvPr>
          <p:cNvGrpSpPr/>
          <p:nvPr/>
        </p:nvGrpSpPr>
        <p:grpSpPr>
          <a:xfrm>
            <a:off x="7194788"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grpSp>
        <p:nvGrpSpPr>
          <p:cNvPr id="24" name="Group 23">
            <a:extLst>
              <a:ext uri="{FF2B5EF4-FFF2-40B4-BE49-F238E27FC236}">
                <a16:creationId xmlns:a16="http://schemas.microsoft.com/office/drawing/2014/main" id="{F7D9EE42-D6C6-E4F6-F07F-4BA4E4A4738E}"/>
              </a:ext>
            </a:extLst>
          </p:cNvPr>
          <p:cNvGrpSpPr/>
          <p:nvPr/>
        </p:nvGrpSpPr>
        <p:grpSpPr>
          <a:xfrm>
            <a:off x="9544802" y="3144002"/>
            <a:ext cx="3660334" cy="3589996"/>
            <a:chOff x="9218742" y="4450503"/>
            <a:chExt cx="8860711" cy="3589996"/>
          </a:xfrm>
        </p:grpSpPr>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OS1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9" name="Group 8">
              <a:extLst>
                <a:ext uri="{FF2B5EF4-FFF2-40B4-BE49-F238E27FC236}">
                  <a16:creationId xmlns:a16="http://schemas.microsoft.com/office/drawing/2014/main" id="{3652E40E-7D51-8777-BA0F-DA1E3994E742}"/>
                </a:ext>
              </a:extLst>
            </p:cNvPr>
            <p:cNvGrpSpPr/>
            <p:nvPr/>
          </p:nvGrpSpPr>
          <p:grpSpPr>
            <a:xfrm>
              <a:off x="9308918" y="4450503"/>
              <a:ext cx="4237505" cy="2329605"/>
              <a:chOff x="10245437" y="3822368"/>
              <a:chExt cx="5652654" cy="1952290"/>
            </a:xfrm>
          </p:grpSpPr>
          <p:sp>
            <p:nvSpPr>
              <p:cNvPr id="15" name="Rectangle 14">
                <a:extLst>
                  <a:ext uri="{FF2B5EF4-FFF2-40B4-BE49-F238E27FC236}">
                    <a16:creationId xmlns:a16="http://schemas.microsoft.com/office/drawing/2014/main" id="{D24E4AE9-10A3-DD93-C8AC-D51465D20BDC}"/>
                  </a:ext>
                </a:extLst>
              </p:cNvPr>
              <p:cNvSpPr/>
              <p:nvPr/>
            </p:nvSpPr>
            <p:spPr>
              <a:xfrm>
                <a:off x="10245437" y="3822368"/>
                <a:ext cx="5652654" cy="1547563"/>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20CB2A8-B7B4-8A27-934E-F61661FD340D}"/>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675BCEE-2F7E-3CFE-2169-10DD3BF8A480}"/>
                </a:ext>
              </a:extLst>
            </p:cNvPr>
            <p:cNvGrpSpPr/>
            <p:nvPr/>
          </p:nvGrpSpPr>
          <p:grpSpPr>
            <a:xfrm>
              <a:off x="13841948" y="4488071"/>
              <a:ext cx="4237505" cy="2355641"/>
              <a:chOff x="10245437" y="3798048"/>
              <a:chExt cx="5652654" cy="2036151"/>
            </a:xfrm>
          </p:grpSpPr>
          <p:sp>
            <p:nvSpPr>
              <p:cNvPr id="18" name="Rectangle 17">
                <a:extLst>
                  <a:ext uri="{FF2B5EF4-FFF2-40B4-BE49-F238E27FC236}">
                    <a16:creationId xmlns:a16="http://schemas.microsoft.com/office/drawing/2014/main" id="{460CB2B3-8F66-611D-D4ED-B664ADE42B0C}"/>
                  </a:ext>
                </a:extLst>
              </p:cNvPr>
              <p:cNvSpPr/>
              <p:nvPr/>
            </p:nvSpPr>
            <p:spPr>
              <a:xfrm>
                <a:off x="10245437" y="3798048"/>
                <a:ext cx="5652654" cy="159619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B44FC09F-35EF-2E20-80FC-EA8E974269D2}"/>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sp>
        <p:nvSpPr>
          <p:cNvPr id="4" name="Rectangle 3">
            <a:extLst>
              <a:ext uri="{FF2B5EF4-FFF2-40B4-BE49-F238E27FC236}">
                <a16:creationId xmlns:a16="http://schemas.microsoft.com/office/drawing/2014/main" id="{1D264C5E-0588-758A-8272-077367FB453B}"/>
              </a:ext>
            </a:extLst>
          </p:cNvPr>
          <p:cNvSpPr/>
          <p:nvPr/>
        </p:nvSpPr>
        <p:spPr>
          <a:xfrm>
            <a:off x="9227106" y="8626445"/>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Manager</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CD62F7FA-C777-504E-3C67-89E4EBCECA4C}"/>
              </a:ext>
            </a:extLst>
          </p:cNvPr>
          <p:cNvGrpSpPr/>
          <p:nvPr/>
        </p:nvGrpSpPr>
        <p:grpSpPr>
          <a:xfrm>
            <a:off x="7194788" y="9381165"/>
            <a:ext cx="11382786" cy="738662"/>
            <a:chOff x="8220667" y="6940762"/>
            <a:chExt cx="11382786" cy="738662"/>
          </a:xfrm>
        </p:grpSpPr>
        <p:cxnSp>
          <p:nvCxnSpPr>
            <p:cNvPr id="19" name="Straight Connector 18">
              <a:extLst>
                <a:ext uri="{FF2B5EF4-FFF2-40B4-BE49-F238E27FC236}">
                  <a16:creationId xmlns:a16="http://schemas.microsoft.com/office/drawing/2014/main" id="{5456D2A8-A307-FDCC-F0E3-4B26DDE2F112}"/>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20" name="TextBox 19">
              <a:extLst>
                <a:ext uri="{FF2B5EF4-FFF2-40B4-BE49-F238E27FC236}">
                  <a16:creationId xmlns:a16="http://schemas.microsoft.com/office/drawing/2014/main" id="{2CF5AA27-ED2C-8FEB-6E00-AC2494C7ACC2}"/>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26" name="Rectangle 25">
            <a:extLst>
              <a:ext uri="{FF2B5EF4-FFF2-40B4-BE49-F238E27FC236}">
                <a16:creationId xmlns:a16="http://schemas.microsoft.com/office/drawing/2014/main" id="{D85BAF45-72E1-7B0D-D671-79A78558C219}"/>
              </a:ext>
            </a:extLst>
          </p:cNvPr>
          <p:cNvSpPr/>
          <p:nvPr/>
        </p:nvSpPr>
        <p:spPr>
          <a:xfrm>
            <a:off x="13507846" y="2982376"/>
            <a:ext cx="3875647" cy="5170644"/>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27" name="Group 26">
            <a:extLst>
              <a:ext uri="{FF2B5EF4-FFF2-40B4-BE49-F238E27FC236}">
                <a16:creationId xmlns:a16="http://schemas.microsoft.com/office/drawing/2014/main" id="{2C9712DE-0DA0-D7C1-31DE-DA2AA791276D}"/>
              </a:ext>
            </a:extLst>
          </p:cNvPr>
          <p:cNvGrpSpPr/>
          <p:nvPr/>
        </p:nvGrpSpPr>
        <p:grpSpPr>
          <a:xfrm>
            <a:off x="7194788" y="6663505"/>
            <a:ext cx="11382786" cy="738662"/>
            <a:chOff x="8220667" y="6940762"/>
            <a:chExt cx="11382786" cy="738662"/>
          </a:xfrm>
        </p:grpSpPr>
        <p:cxnSp>
          <p:nvCxnSpPr>
            <p:cNvPr id="28" name="Straight Connector 27">
              <a:extLst>
                <a:ext uri="{FF2B5EF4-FFF2-40B4-BE49-F238E27FC236}">
                  <a16:creationId xmlns:a16="http://schemas.microsoft.com/office/drawing/2014/main" id="{40931D49-80DD-EA15-EE8F-7CFFD31CBE71}"/>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29" name="TextBox 28">
              <a:extLst>
                <a:ext uri="{FF2B5EF4-FFF2-40B4-BE49-F238E27FC236}">
                  <a16:creationId xmlns:a16="http://schemas.microsoft.com/office/drawing/2014/main" id="{8129B828-0903-F506-1255-A75E3891DB0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grpSp>
        <p:nvGrpSpPr>
          <p:cNvPr id="30" name="Group 29">
            <a:extLst>
              <a:ext uri="{FF2B5EF4-FFF2-40B4-BE49-F238E27FC236}">
                <a16:creationId xmlns:a16="http://schemas.microsoft.com/office/drawing/2014/main" id="{88562302-CD57-A4FF-7A0B-8605D9523023}"/>
              </a:ext>
            </a:extLst>
          </p:cNvPr>
          <p:cNvGrpSpPr/>
          <p:nvPr/>
        </p:nvGrpSpPr>
        <p:grpSpPr>
          <a:xfrm>
            <a:off x="13599264" y="3144002"/>
            <a:ext cx="3660334" cy="3589996"/>
            <a:chOff x="9218742" y="4450503"/>
            <a:chExt cx="8860711" cy="3589996"/>
          </a:xfrm>
        </p:grpSpPr>
        <p:sp>
          <p:nvSpPr>
            <p:cNvPr id="31" name="Rectangle 30">
              <a:extLst>
                <a:ext uri="{FF2B5EF4-FFF2-40B4-BE49-F238E27FC236}">
                  <a16:creationId xmlns:a16="http://schemas.microsoft.com/office/drawing/2014/main" id="{674D6309-9324-471B-59E9-099AE6E23357}"/>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OS2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32" name="Group 31">
              <a:extLst>
                <a:ext uri="{FF2B5EF4-FFF2-40B4-BE49-F238E27FC236}">
                  <a16:creationId xmlns:a16="http://schemas.microsoft.com/office/drawing/2014/main" id="{3A9ACD0F-850C-3C96-CBA5-E488005B35DA}"/>
                </a:ext>
              </a:extLst>
            </p:cNvPr>
            <p:cNvGrpSpPr/>
            <p:nvPr/>
          </p:nvGrpSpPr>
          <p:grpSpPr>
            <a:xfrm>
              <a:off x="9308918" y="4450503"/>
              <a:ext cx="4237505" cy="2329605"/>
              <a:chOff x="10245437" y="3822368"/>
              <a:chExt cx="5652654" cy="1952290"/>
            </a:xfrm>
          </p:grpSpPr>
          <p:sp>
            <p:nvSpPr>
              <p:cNvPr id="36" name="Rectangle 35">
                <a:extLst>
                  <a:ext uri="{FF2B5EF4-FFF2-40B4-BE49-F238E27FC236}">
                    <a16:creationId xmlns:a16="http://schemas.microsoft.com/office/drawing/2014/main" id="{E37E2CD8-E688-4491-7A6E-050AF7D326B6}"/>
                  </a:ext>
                </a:extLst>
              </p:cNvPr>
              <p:cNvSpPr/>
              <p:nvPr/>
            </p:nvSpPr>
            <p:spPr>
              <a:xfrm>
                <a:off x="10245437" y="3822368"/>
                <a:ext cx="5652654" cy="1547563"/>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7" name="Rectangle 36">
                <a:extLst>
                  <a:ext uri="{FF2B5EF4-FFF2-40B4-BE49-F238E27FC236}">
                    <a16:creationId xmlns:a16="http://schemas.microsoft.com/office/drawing/2014/main" id="{0B4C923F-3FFC-B1F1-5F05-5BA722FC6D29}"/>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33" name="Group 32">
              <a:extLst>
                <a:ext uri="{FF2B5EF4-FFF2-40B4-BE49-F238E27FC236}">
                  <a16:creationId xmlns:a16="http://schemas.microsoft.com/office/drawing/2014/main" id="{3CFA2E02-7802-6704-4469-E4F43453D6C3}"/>
                </a:ext>
              </a:extLst>
            </p:cNvPr>
            <p:cNvGrpSpPr/>
            <p:nvPr/>
          </p:nvGrpSpPr>
          <p:grpSpPr>
            <a:xfrm>
              <a:off x="13841948" y="4488071"/>
              <a:ext cx="4237505" cy="2355641"/>
              <a:chOff x="10245437" y="3798048"/>
              <a:chExt cx="5652654" cy="2036151"/>
            </a:xfrm>
          </p:grpSpPr>
          <p:sp>
            <p:nvSpPr>
              <p:cNvPr id="34" name="Rectangle 33">
                <a:extLst>
                  <a:ext uri="{FF2B5EF4-FFF2-40B4-BE49-F238E27FC236}">
                    <a16:creationId xmlns:a16="http://schemas.microsoft.com/office/drawing/2014/main" id="{27FDFB71-D37C-1A5C-4FD3-50A9AAD03B8D}"/>
                  </a:ext>
                </a:extLst>
              </p:cNvPr>
              <p:cNvSpPr/>
              <p:nvPr/>
            </p:nvSpPr>
            <p:spPr>
              <a:xfrm>
                <a:off x="10245437" y="3798048"/>
                <a:ext cx="5652654" cy="159619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46B3E0CE-277E-31A1-8B29-44BF0C396C4D}"/>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spTree>
    <p:extLst>
      <p:ext uri="{BB962C8B-B14F-4D97-AF65-F5344CB8AC3E}">
        <p14:creationId xmlns:p14="http://schemas.microsoft.com/office/powerpoint/2010/main" val="6446400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Virtual Machines are a Core Abstraction"/>
          <p:cNvSpPr txBox="1">
            <a:spLocks noGrp="1"/>
          </p:cNvSpPr>
          <p:nvPr>
            <p:ph type="title"/>
          </p:nvPr>
        </p:nvSpPr>
        <p:spPr>
          <a:prstGeom prst="rect">
            <a:avLst/>
          </a:prstGeom>
        </p:spPr>
        <p:txBody>
          <a:bodyPr>
            <a:normAutofit/>
          </a:bodyPr>
          <a:lstStyle/>
          <a:p>
            <a:r>
              <a:rPr sz="6600" dirty="0"/>
              <a:t>Virtual Machines </a:t>
            </a:r>
            <a:r>
              <a:rPr lang="en-US" sz="6600" dirty="0"/>
              <a:t>facilitate multi-tenancy</a:t>
            </a:r>
            <a:endParaRPr sz="6600" dirty="0"/>
          </a:p>
        </p:txBody>
      </p:sp>
      <p:sp>
        <p:nvSpPr>
          <p:cNvPr id="118" name="Slide Subtitle"/>
          <p:cNvSpPr txBox="1">
            <a:spLocks noGrp="1"/>
          </p:cNvSpPr>
          <p:nvPr>
            <p:ph type="body" idx="1"/>
          </p:nvPr>
        </p:nvSpPr>
        <p:spPr>
          <a:xfrm>
            <a:off x="1676399" y="3000319"/>
            <a:ext cx="17547771" cy="8702677"/>
          </a:xfrm>
          <a:prstGeom prst="rect">
            <a:avLst/>
          </a:prstGeom>
        </p:spPr>
        <p:txBody>
          <a:bodyPr>
            <a:normAutofit/>
          </a:bodyPr>
          <a:lstStyle/>
          <a:p>
            <a:r>
              <a:rPr dirty="0"/>
              <a:t>Multi-Tenancy</a:t>
            </a:r>
          </a:p>
          <a:p>
            <a:pPr lvl="1"/>
            <a:r>
              <a:rPr dirty="0"/>
              <a:t>Multiple customers sharing same physical machine, oblivious to each other</a:t>
            </a:r>
          </a:p>
          <a:p>
            <a:r>
              <a:rPr dirty="0"/>
              <a:t>Decouples application from hardware</a:t>
            </a:r>
          </a:p>
          <a:p>
            <a:pPr lvl="1"/>
            <a:r>
              <a:rPr dirty="0"/>
              <a:t>virtualization service can provide “live migration”</a:t>
            </a:r>
            <a:r>
              <a:rPr lang="en-US" dirty="0"/>
              <a:t> transparent to the operating system, maximizing utilization</a:t>
            </a:r>
            <a:endParaRPr dirty="0"/>
          </a:p>
          <a:p>
            <a:r>
              <a:rPr dirty="0"/>
              <a:t>Faster to provision and release</a:t>
            </a:r>
          </a:p>
          <a:p>
            <a:pPr lvl="1"/>
            <a:r>
              <a:rPr dirty="0"/>
              <a:t>VM v. physical machines == ~mins v. ~hours</a:t>
            </a:r>
            <a:r>
              <a:rPr lang="en-US" dirty="0"/>
              <a:t> (days?)</a:t>
            </a:r>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Virtual Machines to Containers"/>
          <p:cNvSpPr txBox="1">
            <a:spLocks noGrp="1"/>
          </p:cNvSpPr>
          <p:nvPr>
            <p:ph type="title"/>
          </p:nvPr>
        </p:nvSpPr>
        <p:spPr>
          <a:prstGeom prst="rect">
            <a:avLst/>
          </a:prstGeom>
        </p:spPr>
        <p:txBody>
          <a:bodyPr>
            <a:normAutofit/>
          </a:bodyPr>
          <a:lstStyle/>
          <a:p>
            <a:r>
              <a:rPr sz="6600" dirty="0"/>
              <a:t>Virtual Machines to Containers</a:t>
            </a:r>
          </a:p>
        </p:txBody>
      </p:sp>
      <p:sp>
        <p:nvSpPr>
          <p:cNvPr id="124" name="Slide Subtitle"/>
          <p:cNvSpPr txBox="1">
            <a:spLocks noGrp="1"/>
          </p:cNvSpPr>
          <p:nvPr>
            <p:ph type="body" idx="1"/>
          </p:nvPr>
        </p:nvSpPr>
        <p:spPr>
          <a:prstGeom prst="rect">
            <a:avLst/>
          </a:prstGeom>
        </p:spPr>
        <p:txBody>
          <a:bodyPr/>
          <a:lstStyle/>
          <a:p>
            <a:r>
              <a:rPr dirty="0"/>
              <a:t>Each VM contains a full operating system</a:t>
            </a:r>
          </a:p>
          <a:p>
            <a:r>
              <a:rPr dirty="0"/>
              <a:t>What if each application could run in the same (overall) operating system? Why have multiple copies?</a:t>
            </a:r>
          </a:p>
          <a:p>
            <a:r>
              <a:rPr dirty="0"/>
              <a:t>Advantages to smaller apps:</a:t>
            </a:r>
          </a:p>
          <a:p>
            <a:pPr lvl="1"/>
            <a:r>
              <a:rPr dirty="0"/>
              <a:t>Faster to copy (and hence provision)</a:t>
            </a:r>
          </a:p>
          <a:p>
            <a:pPr lvl="1"/>
            <a:r>
              <a:rPr dirty="0"/>
              <a:t>Consume less storage </a:t>
            </a:r>
            <a:r>
              <a:rPr lang="en-US" dirty="0"/>
              <a:t>(base OS images are usually 3-10GB)</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07B7-38A2-8D71-B6A4-E174B8984144}"/>
              </a:ext>
            </a:extLst>
          </p:cNvPr>
          <p:cNvSpPr>
            <a:spLocks noGrp="1"/>
          </p:cNvSpPr>
          <p:nvPr>
            <p:ph type="title"/>
          </p:nvPr>
        </p:nvSpPr>
        <p:spPr/>
        <p:txBody>
          <a:bodyPr>
            <a:normAutofit/>
          </a:bodyPr>
          <a:lstStyle/>
          <a:p>
            <a:r>
              <a:rPr lang="en-US" sz="6600" dirty="0"/>
              <a:t>Containers run layered images, reducing storage space</a:t>
            </a:r>
          </a:p>
        </p:txBody>
      </p:sp>
      <p:sp>
        <p:nvSpPr>
          <p:cNvPr id="3" name="Text Placeholder 2">
            <a:extLst>
              <a:ext uri="{FF2B5EF4-FFF2-40B4-BE49-F238E27FC236}">
                <a16:creationId xmlns:a16="http://schemas.microsoft.com/office/drawing/2014/main" id="{08784337-40B3-13C8-3D16-118667213573}"/>
              </a:ext>
            </a:extLst>
          </p:cNvPr>
          <p:cNvSpPr>
            <a:spLocks noGrp="1"/>
          </p:cNvSpPr>
          <p:nvPr>
            <p:ph type="body" idx="1"/>
          </p:nvPr>
        </p:nvSpPr>
        <p:spPr>
          <a:xfrm>
            <a:off x="1676400" y="3000319"/>
            <a:ext cx="13106400" cy="8702677"/>
          </a:xfrm>
        </p:spPr>
        <p:txBody>
          <a:bodyPr/>
          <a:lstStyle/>
          <a:p>
            <a:r>
              <a:rPr lang="en-US" dirty="0">
                <a:solidFill>
                  <a:schemeClr val="tx1"/>
                </a:solidFill>
              </a:rPr>
              <a:t>Images are defined programmatically as a series of “build steps” (e.g. </a:t>
            </a:r>
            <a:r>
              <a:rPr lang="en-US" dirty="0" err="1">
                <a:solidFill>
                  <a:schemeClr val="tx1"/>
                </a:solidFill>
              </a:rPr>
              <a:t>Dockerfile</a:t>
            </a:r>
            <a:r>
              <a:rPr lang="en-US" dirty="0">
                <a:solidFill>
                  <a:schemeClr val="tx1"/>
                </a:solidFill>
              </a:rPr>
              <a:t>)</a:t>
            </a:r>
          </a:p>
          <a:p>
            <a:r>
              <a:rPr lang="en-US" dirty="0">
                <a:solidFill>
                  <a:schemeClr val="tx1"/>
                </a:solidFill>
              </a:rPr>
              <a:t>Each step in the build becomes a “layer”</a:t>
            </a:r>
          </a:p>
          <a:p>
            <a:r>
              <a:rPr lang="en-US" dirty="0">
                <a:solidFill>
                  <a:schemeClr val="tx1"/>
                </a:solidFill>
              </a:rPr>
              <a:t>Built layers can be shared and cached</a:t>
            </a:r>
          </a:p>
          <a:p>
            <a:r>
              <a:rPr lang="en-US" dirty="0">
                <a:solidFill>
                  <a:schemeClr val="tx1"/>
                </a:solidFill>
              </a:rPr>
              <a:t>To run a container, the layers are linked together with an “overlay” filesystem</a:t>
            </a:r>
          </a:p>
        </p:txBody>
      </p:sp>
      <p:sp>
        <p:nvSpPr>
          <p:cNvPr id="5" name="TextBox 4">
            <a:extLst>
              <a:ext uri="{FF2B5EF4-FFF2-40B4-BE49-F238E27FC236}">
                <a16:creationId xmlns:a16="http://schemas.microsoft.com/office/drawing/2014/main" id="{83DE9139-04DC-20AE-09B9-B43DA60578D0}"/>
              </a:ext>
            </a:extLst>
          </p:cNvPr>
          <p:cNvSpPr txBox="1"/>
          <p:nvPr/>
        </p:nvSpPr>
        <p:spPr>
          <a:xfrm>
            <a:off x="14782800" y="3000319"/>
            <a:ext cx="9423400" cy="4524315"/>
          </a:xfrm>
          <a:prstGeom prst="rect">
            <a:avLst/>
          </a:prstGeom>
          <a:no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1" dirty="0">
                <a:latin typeface="Courier New" panose="02070309020205020404" pitchFamily="49" charset="0"/>
                <a:cs typeface="Courier New" panose="02070309020205020404" pitchFamily="49" charset="0"/>
              </a:rPr>
              <a:t>FROM</a:t>
            </a:r>
            <a:r>
              <a:rPr lang="en-US" sz="2400" dirty="0">
                <a:latin typeface="Courier New" panose="02070309020205020404" pitchFamily="49" charset="0"/>
                <a:cs typeface="Courier New" panose="02070309020205020404" pitchFamily="49" charset="0"/>
              </a:rPr>
              <a:t> node:18-buster-slim</a:t>
            </a: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apt-get update &amp;&amp; apt-get install python3 build-essential libpango1.0-dev libcairo2-dev </a:t>
            </a:r>
            <a:r>
              <a:rPr lang="en-US" sz="2400" dirty="0" err="1">
                <a:latin typeface="Courier New" panose="02070309020205020404" pitchFamily="49" charset="0"/>
                <a:cs typeface="Courier New" panose="02070309020205020404" pitchFamily="49" charset="0"/>
              </a:rPr>
              <a:t>libjpeg</a:t>
            </a:r>
            <a:r>
              <a:rPr lang="en-US" sz="2400" dirty="0">
                <a:latin typeface="Courier New" panose="02070309020205020404" pitchFamily="49" charset="0"/>
                <a:cs typeface="Courier New" panose="02070309020205020404" pitchFamily="49" charset="0"/>
              </a:rPr>
              <a:t>-dev </a:t>
            </a:r>
            <a:r>
              <a:rPr lang="en-US" sz="2400" dirty="0" err="1">
                <a:latin typeface="Courier New" panose="02070309020205020404" pitchFamily="49" charset="0"/>
                <a:cs typeface="Courier New" panose="02070309020205020404" pitchFamily="49" charset="0"/>
              </a:rPr>
              <a:t>libgif</a:t>
            </a:r>
            <a:r>
              <a:rPr lang="en-US" sz="2400" dirty="0">
                <a:latin typeface="Courier New" panose="02070309020205020404" pitchFamily="49" charset="0"/>
                <a:cs typeface="Courier New" panose="02070309020205020404" pitchFamily="49" charset="0"/>
              </a:rPr>
              <a:t>-dev -y</a:t>
            </a:r>
          </a:p>
          <a:p>
            <a:endParaRPr lang="en-US" sz="2400"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mkdir</a:t>
            </a:r>
            <a:r>
              <a:rPr lang="en-US" sz="2400" dirty="0">
                <a:latin typeface="Courier New" panose="02070309020205020404" pitchFamily="49" charset="0"/>
                <a:cs typeface="Courier New" panose="02070309020205020404" pitchFamily="49" charset="0"/>
              </a:rPr>
              <a:t> -p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r>
              <a:rPr lang="en-US" sz="2400" b="1" dirty="0">
                <a:latin typeface="Courier New" panose="02070309020205020404" pitchFamily="49" charset="0"/>
                <a:cs typeface="Courier New" panose="02070309020205020404" pitchFamily="49" charset="0"/>
              </a:rPr>
              <a:t>WORKDIR</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r>
              <a:rPr lang="en-US" sz="2400" b="1" dirty="0">
                <a:latin typeface="Courier New" panose="02070309020205020404" pitchFamily="49" charset="0"/>
                <a:cs typeface="Courier New" panose="02070309020205020404" pitchFamily="49" charset="0"/>
              </a:rPr>
              <a:t>COPY</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endParaRPr lang="en-US" sz="2400"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ci </a:t>
            </a: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run build</a:t>
            </a:r>
          </a:p>
          <a:p>
            <a:r>
              <a:rPr lang="en-US" sz="2400" b="1" dirty="0">
                <a:latin typeface="Courier New" panose="02070309020205020404" pitchFamily="49" charset="0"/>
                <a:cs typeface="Courier New" panose="02070309020205020404" pitchFamily="49" charset="0"/>
              </a:rPr>
              <a:t>CMD</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"start" ]</a:t>
            </a:r>
          </a:p>
        </p:txBody>
      </p:sp>
      <p:sp>
        <p:nvSpPr>
          <p:cNvPr id="6" name="TextBox 5">
            <a:extLst>
              <a:ext uri="{FF2B5EF4-FFF2-40B4-BE49-F238E27FC236}">
                <a16:creationId xmlns:a16="http://schemas.microsoft.com/office/drawing/2014/main" id="{4439C71B-A720-9853-2701-9F5048903D04}"/>
              </a:ext>
            </a:extLst>
          </p:cNvPr>
          <p:cNvSpPr txBox="1"/>
          <p:nvPr/>
        </p:nvSpPr>
        <p:spPr>
          <a:xfrm>
            <a:off x="15601304" y="7524634"/>
            <a:ext cx="7786392"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Example image specification (</a:t>
            </a:r>
            <a:r>
              <a:rPr kumimoji="0" lang="en-US" sz="3600" b="0" i="0" u="none" strike="noStrike" cap="none" spc="0" normalizeH="0" baseline="0" dirty="0" err="1">
                <a:ln>
                  <a:noFill/>
                </a:ln>
                <a:solidFill>
                  <a:srgbClr val="000000"/>
                </a:solidFill>
                <a:effectLst/>
                <a:uFillTx/>
                <a:latin typeface="+mj-lt"/>
                <a:ea typeface="+mj-ea"/>
                <a:cs typeface="+mj-cs"/>
                <a:sym typeface="Calibri"/>
              </a:rPr>
              <a:t>Dockerfile</a:t>
            </a:r>
            <a:r>
              <a:rPr kumimoji="0" lang="en-US" sz="3600" b="0" i="0" u="none" strike="noStrike" cap="none" spc="0" normalizeH="0" baseline="0" dirty="0">
                <a:ln>
                  <a:noFill/>
                </a:ln>
                <a:solidFill>
                  <a:srgbClr val="000000"/>
                </a:solidFill>
                <a:effectLst/>
                <a:uFillTx/>
                <a:latin typeface="+mj-lt"/>
                <a:ea typeface="+mj-ea"/>
                <a:cs typeface="+mj-cs"/>
                <a:sym typeface="Calibri"/>
              </a:rPr>
              <a:t>)</a:t>
            </a:r>
          </a:p>
        </p:txBody>
      </p:sp>
      <p:grpSp>
        <p:nvGrpSpPr>
          <p:cNvPr id="13" name="Group 12">
            <a:extLst>
              <a:ext uri="{FF2B5EF4-FFF2-40B4-BE49-F238E27FC236}">
                <a16:creationId xmlns:a16="http://schemas.microsoft.com/office/drawing/2014/main" id="{9E391F8D-BA0D-DDED-872E-E1326DE01AE6}"/>
              </a:ext>
            </a:extLst>
          </p:cNvPr>
          <p:cNvGrpSpPr/>
          <p:nvPr/>
        </p:nvGrpSpPr>
        <p:grpSpPr>
          <a:xfrm>
            <a:off x="15914392" y="8415696"/>
            <a:ext cx="6907508" cy="4394200"/>
            <a:chOff x="16682742" y="8581422"/>
            <a:chExt cx="6907508" cy="4394200"/>
          </a:xfrm>
        </p:grpSpPr>
        <p:sp>
          <p:nvSpPr>
            <p:cNvPr id="12" name="Rectangle 11">
              <a:extLst>
                <a:ext uri="{FF2B5EF4-FFF2-40B4-BE49-F238E27FC236}">
                  <a16:creationId xmlns:a16="http://schemas.microsoft.com/office/drawing/2014/main" id="{07CB2E8B-AA9C-218E-DC3C-AE4CB6C6FD63}"/>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43B40395-7C40-D101-0EC7-7472F1A98673}"/>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8" name="TextBox 7">
              <a:extLst>
                <a:ext uri="{FF2B5EF4-FFF2-40B4-BE49-F238E27FC236}">
                  <a16:creationId xmlns:a16="http://schemas.microsoft.com/office/drawing/2014/main" id="{B099D4A5-D1EA-3945-3B63-428848CF90C5}"/>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9" name="TextBox 8">
              <a:extLst>
                <a:ext uri="{FF2B5EF4-FFF2-40B4-BE49-F238E27FC236}">
                  <a16:creationId xmlns:a16="http://schemas.microsoft.com/office/drawing/2014/main" id="{FD948624-2A0C-0ACB-D8B6-9EA862DF9713}"/>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Our app</a:t>
              </a:r>
            </a:p>
          </p:txBody>
        </p:sp>
        <p:sp>
          <p:nvSpPr>
            <p:cNvPr id="10" name="TextBox 9">
              <a:extLst>
                <a:ext uri="{FF2B5EF4-FFF2-40B4-BE49-F238E27FC236}">
                  <a16:creationId xmlns:a16="http://schemas.microsoft.com/office/drawing/2014/main" id="{552B4582-478F-A772-B701-EC1701536BDC}"/>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Our compiled app</a:t>
              </a:r>
            </a:p>
          </p:txBody>
        </p:sp>
      </p:grpSp>
      <p:sp>
        <p:nvSpPr>
          <p:cNvPr id="14" name="TextBox 13">
            <a:extLst>
              <a:ext uri="{FF2B5EF4-FFF2-40B4-BE49-F238E27FC236}">
                <a16:creationId xmlns:a16="http://schemas.microsoft.com/office/drawing/2014/main" id="{F4B655BE-A0CF-93CD-9150-27737D12CC0A}"/>
              </a:ext>
            </a:extLst>
          </p:cNvPr>
          <p:cNvSpPr txBox="1"/>
          <p:nvPr/>
        </p:nvSpPr>
        <p:spPr>
          <a:xfrm>
            <a:off x="16167100" y="12937565"/>
            <a:ext cx="6654800"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Example image, with layers shown</a:t>
            </a:r>
          </a:p>
        </p:txBody>
      </p:sp>
    </p:spTree>
    <p:extLst>
      <p:ext uri="{BB962C8B-B14F-4D97-AF65-F5344CB8AC3E}">
        <p14:creationId xmlns:p14="http://schemas.microsoft.com/office/powerpoint/2010/main" val="421293536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07B7-38A2-8D71-B6A4-E174B8984144}"/>
              </a:ext>
            </a:extLst>
          </p:cNvPr>
          <p:cNvSpPr>
            <a:spLocks noGrp="1"/>
          </p:cNvSpPr>
          <p:nvPr>
            <p:ph type="title"/>
          </p:nvPr>
        </p:nvSpPr>
        <p:spPr/>
        <p:txBody>
          <a:bodyPr>
            <a:normAutofit/>
          </a:bodyPr>
          <a:lstStyle/>
          <a:p>
            <a:r>
              <a:rPr lang="en-US" sz="6600" dirty="0"/>
              <a:t>Containers run layered images, reducing storage space</a:t>
            </a:r>
          </a:p>
        </p:txBody>
      </p:sp>
      <p:sp>
        <p:nvSpPr>
          <p:cNvPr id="52" name="Text Placeholder 51">
            <a:extLst>
              <a:ext uri="{FF2B5EF4-FFF2-40B4-BE49-F238E27FC236}">
                <a16:creationId xmlns:a16="http://schemas.microsoft.com/office/drawing/2014/main" id="{B8B18ABA-6A43-0A10-4EBA-78611DD1BE7D}"/>
              </a:ext>
            </a:extLst>
          </p:cNvPr>
          <p:cNvSpPr>
            <a:spLocks noGrp="1"/>
          </p:cNvSpPr>
          <p:nvPr>
            <p:ph type="body" idx="1"/>
          </p:nvPr>
        </p:nvSpPr>
        <p:spPr>
          <a:xfrm>
            <a:off x="1676400" y="3000319"/>
            <a:ext cx="21031200" cy="8702677"/>
          </a:xfrm>
        </p:spPr>
        <p:txBody>
          <a:bodyPr/>
          <a:lstStyle/>
          <a:p>
            <a:r>
              <a:rPr lang="en-US" dirty="0"/>
              <a:t>Many images may share the </a:t>
            </a:r>
            <a:r>
              <a:rPr lang="en-US" i="1" dirty="0"/>
              <a:t>same</a:t>
            </a:r>
            <a:r>
              <a:rPr lang="en-US" dirty="0"/>
              <a:t> lower layers (e.g. OS, NodeJS, some system dependencies)</a:t>
            </a:r>
          </a:p>
          <a:p>
            <a:r>
              <a:rPr lang="en-US" dirty="0"/>
              <a:t>Layers are shared between images</a:t>
            </a:r>
          </a:p>
          <a:p>
            <a:r>
              <a:rPr lang="en-US" dirty="0"/>
              <a:t>Multi-tenancy: </a:t>
            </a:r>
            <a:r>
              <a:rPr lang="en-US" i="1" dirty="0"/>
              <a:t>N</a:t>
            </a:r>
            <a:r>
              <a:rPr lang="en-US" dirty="0"/>
              <a:t> running containers only require </a:t>
            </a:r>
            <a:r>
              <a:rPr lang="en-US" i="1" dirty="0"/>
              <a:t>one</a:t>
            </a:r>
            <a:r>
              <a:rPr lang="en-US" dirty="0"/>
              <a:t> copy of each layer (they are read-only)</a:t>
            </a:r>
            <a:endParaRPr lang="en-US" i="1" dirty="0"/>
          </a:p>
        </p:txBody>
      </p:sp>
      <p:grpSp>
        <p:nvGrpSpPr>
          <p:cNvPr id="53" name="Group 52">
            <a:extLst>
              <a:ext uri="{FF2B5EF4-FFF2-40B4-BE49-F238E27FC236}">
                <a16:creationId xmlns:a16="http://schemas.microsoft.com/office/drawing/2014/main" id="{67DA484E-1FF2-F2DB-2CC6-6575B911931E}"/>
              </a:ext>
            </a:extLst>
          </p:cNvPr>
          <p:cNvGrpSpPr/>
          <p:nvPr/>
        </p:nvGrpSpPr>
        <p:grpSpPr>
          <a:xfrm>
            <a:off x="5011119" y="7922256"/>
            <a:ext cx="14818962" cy="5201029"/>
            <a:chOff x="3417592" y="8455469"/>
            <a:chExt cx="14818962" cy="5201029"/>
          </a:xfrm>
        </p:grpSpPr>
        <p:grpSp>
          <p:nvGrpSpPr>
            <p:cNvPr id="54" name="Group 53">
              <a:extLst>
                <a:ext uri="{FF2B5EF4-FFF2-40B4-BE49-F238E27FC236}">
                  <a16:creationId xmlns:a16="http://schemas.microsoft.com/office/drawing/2014/main" id="{E6E2849E-9745-0AE0-0F63-A125943F36EB}"/>
                </a:ext>
              </a:extLst>
            </p:cNvPr>
            <p:cNvGrpSpPr/>
            <p:nvPr/>
          </p:nvGrpSpPr>
          <p:grpSpPr>
            <a:xfrm>
              <a:off x="3417592" y="8455469"/>
              <a:ext cx="6907508" cy="4394200"/>
              <a:chOff x="16682742" y="8581422"/>
              <a:chExt cx="6907508" cy="4394200"/>
            </a:xfrm>
          </p:grpSpPr>
          <p:sp>
            <p:nvSpPr>
              <p:cNvPr id="62" name="Rectangle 61">
                <a:extLst>
                  <a:ext uri="{FF2B5EF4-FFF2-40B4-BE49-F238E27FC236}">
                    <a16:creationId xmlns:a16="http://schemas.microsoft.com/office/drawing/2014/main" id="{13172DC0-9180-0C4E-18F8-33C907DC5AC8}"/>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63" name="TextBox 62">
                <a:extLst>
                  <a:ext uri="{FF2B5EF4-FFF2-40B4-BE49-F238E27FC236}">
                    <a16:creationId xmlns:a16="http://schemas.microsoft.com/office/drawing/2014/main" id="{6DBA6987-6912-44D5-8292-0CB103058A6D}"/>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64" name="TextBox 63">
                <a:extLst>
                  <a:ext uri="{FF2B5EF4-FFF2-40B4-BE49-F238E27FC236}">
                    <a16:creationId xmlns:a16="http://schemas.microsoft.com/office/drawing/2014/main" id="{EDB22D7F-1391-16F4-75AD-F84840FA5DD5}"/>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65" name="TextBox 64">
                <a:extLst>
                  <a:ext uri="{FF2B5EF4-FFF2-40B4-BE49-F238E27FC236}">
                    <a16:creationId xmlns:a16="http://schemas.microsoft.com/office/drawing/2014/main" id="{D915DC47-9481-34EF-E06A-BB414CE7223C}"/>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Orion’s app</a:t>
                </a:r>
              </a:p>
            </p:txBody>
          </p:sp>
          <p:sp>
            <p:nvSpPr>
              <p:cNvPr id="66" name="TextBox 65">
                <a:extLst>
                  <a:ext uri="{FF2B5EF4-FFF2-40B4-BE49-F238E27FC236}">
                    <a16:creationId xmlns:a16="http://schemas.microsoft.com/office/drawing/2014/main" id="{9B8127FE-31E6-D60C-E946-68C8EB9F46A0}"/>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Orion’s compiled app</a:t>
                </a:r>
              </a:p>
            </p:txBody>
          </p:sp>
        </p:grpSp>
        <p:sp>
          <p:nvSpPr>
            <p:cNvPr id="55" name="TextBox 54">
              <a:extLst>
                <a:ext uri="{FF2B5EF4-FFF2-40B4-BE49-F238E27FC236}">
                  <a16:creationId xmlns:a16="http://schemas.microsoft.com/office/drawing/2014/main" id="{66B81F5D-B8E1-F53A-1A18-ED4EC619BA76}"/>
                </a:ext>
              </a:extLst>
            </p:cNvPr>
            <p:cNvSpPr txBox="1"/>
            <p:nvPr/>
          </p:nvSpPr>
          <p:spPr>
            <a:xfrm>
              <a:off x="8001646" y="12917836"/>
              <a:ext cx="6654800"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Two images, sharing two layers</a:t>
              </a:r>
            </a:p>
          </p:txBody>
        </p:sp>
        <p:grpSp>
          <p:nvGrpSpPr>
            <p:cNvPr id="56" name="Group 55">
              <a:extLst>
                <a:ext uri="{FF2B5EF4-FFF2-40B4-BE49-F238E27FC236}">
                  <a16:creationId xmlns:a16="http://schemas.microsoft.com/office/drawing/2014/main" id="{0AB4CC4C-E007-ED7E-C96D-15F665C1744E}"/>
                </a:ext>
              </a:extLst>
            </p:cNvPr>
            <p:cNvGrpSpPr/>
            <p:nvPr/>
          </p:nvGrpSpPr>
          <p:grpSpPr>
            <a:xfrm>
              <a:off x="11329046" y="8455469"/>
              <a:ext cx="6907508" cy="4394200"/>
              <a:chOff x="16682742" y="8581422"/>
              <a:chExt cx="6907508" cy="4394200"/>
            </a:xfrm>
          </p:grpSpPr>
          <p:sp>
            <p:nvSpPr>
              <p:cNvPr id="57" name="Rectangle 56">
                <a:extLst>
                  <a:ext uri="{FF2B5EF4-FFF2-40B4-BE49-F238E27FC236}">
                    <a16:creationId xmlns:a16="http://schemas.microsoft.com/office/drawing/2014/main" id="{BFA7A8B5-4B60-DAA5-6791-C53100DE693D}"/>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58" name="TextBox 57">
                <a:extLst>
                  <a:ext uri="{FF2B5EF4-FFF2-40B4-BE49-F238E27FC236}">
                    <a16:creationId xmlns:a16="http://schemas.microsoft.com/office/drawing/2014/main" id="{FDE867D6-704F-2890-574E-33A7218F04CB}"/>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59" name="TextBox 58">
                <a:extLst>
                  <a:ext uri="{FF2B5EF4-FFF2-40B4-BE49-F238E27FC236}">
                    <a16:creationId xmlns:a16="http://schemas.microsoft.com/office/drawing/2014/main" id="{2C41321C-311E-528D-0472-5488D80A7460}"/>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60" name="TextBox 59">
                <a:extLst>
                  <a:ext uri="{FF2B5EF4-FFF2-40B4-BE49-F238E27FC236}">
                    <a16:creationId xmlns:a16="http://schemas.microsoft.com/office/drawing/2014/main" id="{FF7A11A5-22D9-5075-2934-4237FEBAC7D7}"/>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Ripley’s app</a:t>
                </a:r>
              </a:p>
            </p:txBody>
          </p:sp>
          <p:sp>
            <p:nvSpPr>
              <p:cNvPr id="61" name="TextBox 60">
                <a:extLst>
                  <a:ext uri="{FF2B5EF4-FFF2-40B4-BE49-F238E27FC236}">
                    <a16:creationId xmlns:a16="http://schemas.microsoft.com/office/drawing/2014/main" id="{7F1DF5F4-A075-93D4-A40E-B3581333236B}"/>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Ripley’s compiled app</a:t>
                </a:r>
              </a:p>
            </p:txBody>
          </p:sp>
        </p:grpSp>
      </p:grpSp>
      <p:sp>
        <p:nvSpPr>
          <p:cNvPr id="67" name="Rectangle 66">
            <a:extLst>
              <a:ext uri="{FF2B5EF4-FFF2-40B4-BE49-F238E27FC236}">
                <a16:creationId xmlns:a16="http://schemas.microsoft.com/office/drawing/2014/main" id="{EA655111-9DCF-B94A-1D95-EA62A40D4E1C}"/>
              </a:ext>
            </a:extLst>
          </p:cNvPr>
          <p:cNvSpPr/>
          <p:nvPr/>
        </p:nvSpPr>
        <p:spPr>
          <a:xfrm>
            <a:off x="5269531" y="10017569"/>
            <a:ext cx="14147800" cy="2057400"/>
          </a:xfrm>
          <a:prstGeom prst="rect">
            <a:avLst/>
          </a:prstGeom>
          <a:noFill/>
          <a:ln w="5715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32773998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Infrastructure as a Service: Containers"/>
          <p:cNvSpPr txBox="1">
            <a:spLocks noGrp="1"/>
          </p:cNvSpPr>
          <p:nvPr>
            <p:ph type="title"/>
          </p:nvPr>
        </p:nvSpPr>
        <p:spPr>
          <a:prstGeom prst="rect">
            <a:avLst/>
          </a:prstGeom>
        </p:spPr>
        <p:txBody>
          <a:bodyPr>
            <a:normAutofit/>
          </a:bodyPr>
          <a:lstStyle/>
          <a:p>
            <a:r>
              <a:rPr lang="en-US" sz="6600" dirty="0"/>
              <a:t>A container contains your apps and all their dependencies</a:t>
            </a:r>
            <a:endParaRPr sz="6600" dirty="0"/>
          </a:p>
        </p:txBody>
      </p:sp>
      <p:sp>
        <p:nvSpPr>
          <p:cNvPr id="183" name="Slide Subtitle"/>
          <p:cNvSpPr txBox="1">
            <a:spLocks noGrp="1"/>
          </p:cNvSpPr>
          <p:nvPr>
            <p:ph type="body" idx="1"/>
          </p:nvPr>
        </p:nvSpPr>
        <p:spPr>
          <a:prstGeom prst="rect">
            <a:avLst/>
          </a:prstGeom>
        </p:spPr>
        <p:txBody>
          <a:bodyPr>
            <a:normAutofit lnSpcReduction="10000"/>
          </a:bodyPr>
          <a:lstStyle/>
          <a:p>
            <a:r>
              <a:rPr dirty="0"/>
              <a:t>Each application is encapsulated in a “lightweight container,” includes:</a:t>
            </a:r>
          </a:p>
          <a:p>
            <a:pPr lvl="1"/>
            <a:r>
              <a:rPr dirty="0"/>
              <a:t>System libraries (e.g. </a:t>
            </a:r>
            <a:r>
              <a:rPr dirty="0" err="1"/>
              <a:t>glibc</a:t>
            </a:r>
            <a:r>
              <a:rPr dirty="0"/>
              <a:t>)</a:t>
            </a:r>
          </a:p>
          <a:p>
            <a:pPr lvl="1"/>
            <a:r>
              <a:rPr dirty="0"/>
              <a:t>External dependencies (e.g. </a:t>
            </a:r>
            <a:r>
              <a:rPr dirty="0" err="1"/>
              <a:t>nodejs</a:t>
            </a:r>
            <a:r>
              <a:rPr dirty="0"/>
              <a:t>)</a:t>
            </a:r>
          </a:p>
          <a:p>
            <a:r>
              <a:rPr dirty="0"/>
              <a:t>“Lightweight” in that container images are smaller than VM images - multi tenant containers run in the OS</a:t>
            </a:r>
          </a:p>
          <a:p>
            <a:r>
              <a:rPr dirty="0"/>
              <a:t>Cloud providers offer “containers as a service” </a:t>
            </a:r>
            <a:br>
              <a:rPr dirty="0"/>
            </a:br>
            <a:r>
              <a:rPr dirty="0"/>
              <a:t>(Amazon </a:t>
            </a:r>
            <a:r>
              <a:rPr lang="en-US" dirty="0"/>
              <a:t>AWS</a:t>
            </a:r>
            <a:r>
              <a:rPr dirty="0"/>
              <a:t> </a:t>
            </a:r>
            <a:r>
              <a:rPr dirty="0" err="1"/>
              <a:t>Fargate</a:t>
            </a:r>
            <a:r>
              <a:rPr dirty="0"/>
              <a:t>, Azure Kubernetes, </a:t>
            </a:r>
            <a:br>
              <a:rPr dirty="0"/>
            </a:br>
            <a:r>
              <a:rPr dirty="0"/>
              <a:t>Google Kubernetes)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Vendor supplies an on-demand instance of an operating system</a:t>
            </a:r>
          </a:p>
          <a:p>
            <a:pPr lvl="1"/>
            <a:r>
              <a:rPr lang="en-US" dirty="0"/>
              <a:t>e.g.: Linux version NN</a:t>
            </a:r>
          </a:p>
          <a:p>
            <a:r>
              <a:rPr lang="en-US" dirty="0"/>
              <a:t>Vendor is free to implement that instance in a way that optimizes costs across many clients.</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normAutofit/>
          </a:bodyPr>
          <a:lstStyle/>
          <a:p>
            <a:r>
              <a:rPr lang="en-US" sz="6600" dirty="0" err="1"/>
              <a:t>XaaS</a:t>
            </a:r>
            <a:r>
              <a:rPr lang="en-US" sz="6600" dirty="0"/>
              <a:t>: Containers as a Service</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45569"/>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
        <p:nvSpPr>
          <p:cNvPr id="9" name="Cloud 8">
            <a:extLst>
              <a:ext uri="{FF2B5EF4-FFF2-40B4-BE49-F238E27FC236}">
                <a16:creationId xmlns:a16="http://schemas.microsoft.com/office/drawing/2014/main" id="{C0A6191C-B8E2-670E-5399-4B7E5A538F48}"/>
              </a:ext>
            </a:extLst>
          </p:cNvPr>
          <p:cNvSpPr/>
          <p:nvPr/>
        </p:nvSpPr>
        <p:spPr>
          <a:xfrm>
            <a:off x="11245174" y="7603386"/>
            <a:ext cx="12198486" cy="3654382"/>
          </a:xfrm>
          <a:prstGeom prst="cloud">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We don’t care what’s under here: it’s an abstraction!</a:t>
            </a: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52105091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earning Objectives for this Lesson"/>
          <p:cNvSpPr txBox="1">
            <a:spLocks noGrp="1"/>
          </p:cNvSpPr>
          <p:nvPr>
            <p:ph type="title"/>
          </p:nvPr>
        </p:nvSpPr>
        <p:spPr>
          <a:prstGeom prst="rect">
            <a:avLst/>
          </a:prstGeom>
        </p:spPr>
        <p:txBody>
          <a:bodyPr>
            <a:normAutofit/>
          </a:bodyPr>
          <a:lstStyle/>
          <a:p>
            <a:r>
              <a:rPr sz="6600" dirty="0"/>
              <a:t>Learning objectives for this lesson</a:t>
            </a:r>
          </a:p>
        </p:txBody>
      </p:sp>
      <p:sp>
        <p:nvSpPr>
          <p:cNvPr id="37" name="By the end of this lesson, you should be able to…"/>
          <p:cNvSpPr txBox="1">
            <a:spLocks noGrp="1"/>
          </p:cNvSpPr>
          <p:nvPr>
            <p:ph type="body" idx="1"/>
          </p:nvPr>
        </p:nvSpPr>
        <p:spPr>
          <a:prstGeom prst="rect">
            <a:avLst/>
          </a:prstGeom>
        </p:spPr>
        <p:txBody>
          <a:bodyPr>
            <a:normAutofit/>
          </a:bodyPr>
          <a:lstStyle/>
          <a:p>
            <a:r>
              <a:rPr dirty="0"/>
              <a:t>By the end of this lesson, you should be able to…</a:t>
            </a:r>
          </a:p>
          <a:p>
            <a:pPr lvl="1"/>
            <a:r>
              <a:rPr lang="en-US" dirty="0"/>
              <a:t>Explain</a:t>
            </a:r>
            <a:r>
              <a:rPr dirty="0"/>
              <a:t> what “cloud” computing is</a:t>
            </a:r>
            <a:r>
              <a:rPr lang="en-US" dirty="0"/>
              <a:t> and why it is important</a:t>
            </a:r>
          </a:p>
          <a:p>
            <a:pPr lvl="1"/>
            <a:r>
              <a:rPr lang="en-US" dirty="0"/>
              <a:t>Explain why shared infrastructure is important in cloud computing</a:t>
            </a:r>
            <a:endParaRPr dirty="0"/>
          </a:p>
          <a:p>
            <a:pPr lvl="1"/>
            <a:r>
              <a:rPr lang="en-US" dirty="0"/>
              <a:t>Describe the difference between virtual machines and containers</a:t>
            </a:r>
          </a:p>
          <a:p>
            <a:pPr lvl="1"/>
            <a:r>
              <a:rPr lang="en-US" dirty="0"/>
              <a:t>Discuss trade-offs that you might consider for self or vendor-managed platforms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Docker provides a standardized interface for your container to use</a:t>
            </a:r>
          </a:p>
          <a:p>
            <a:r>
              <a:rPr lang="en-US" dirty="0"/>
              <a:t>Many vendors will host your Docker container</a:t>
            </a:r>
          </a:p>
          <a:p>
            <a:r>
              <a:rPr lang="en-US" dirty="0"/>
              <a:t>An open standard for containers also exists (“OCI”)</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normAutofit/>
          </a:bodyPr>
          <a:lstStyle/>
          <a:p>
            <a:r>
              <a:rPr lang="en-US" sz="6600" dirty="0"/>
              <a:t>Docker is the prevailing container platform</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45569"/>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highlight>
                      <a:srgbClr val="FFFF00"/>
                    </a:highlight>
                    <a:uFillTx/>
                    <a:latin typeface="+mj-lt"/>
                    <a:ea typeface="+mj-ea"/>
                    <a:cs typeface="+mj-cs"/>
                    <a:sym typeface="Calibri"/>
                  </a:rPr>
                  <a:t>Docker</a:t>
                </a:r>
                <a:r>
                  <a:rPr kumimoji="0" lang="en-US" sz="3600" b="0" i="0" u="none" strike="noStrike" cap="none" spc="0" normalizeH="0" baseline="0" dirty="0">
                    <a:ln>
                      <a:noFill/>
                    </a:ln>
                    <a:solidFill>
                      <a:srgbClr val="000000"/>
                    </a:solidFill>
                    <a:effectLst/>
                    <a:uFillTx/>
                    <a:latin typeface="+mj-lt"/>
                    <a:ea typeface="+mj-ea"/>
                    <a:cs typeface="+mj-cs"/>
                    <a:sym typeface="Calibri"/>
                  </a:rPr>
                  <a:t> </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
        <p:nvSpPr>
          <p:cNvPr id="9" name="Cloud 8">
            <a:extLst>
              <a:ext uri="{FF2B5EF4-FFF2-40B4-BE49-F238E27FC236}">
                <a16:creationId xmlns:a16="http://schemas.microsoft.com/office/drawing/2014/main" id="{C0A6191C-B8E2-670E-5399-4B7E5A538F48}"/>
              </a:ext>
            </a:extLst>
          </p:cNvPr>
          <p:cNvSpPr/>
          <p:nvPr/>
        </p:nvSpPr>
        <p:spPr>
          <a:xfrm>
            <a:off x="11245174" y="7603386"/>
            <a:ext cx="12198486" cy="3654382"/>
          </a:xfrm>
          <a:prstGeom prst="cloud">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We don’t care what’s under here: it’s an abstraction!</a:t>
            </a: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48948220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Heroku is a Platform as a Service"/>
          <p:cNvSpPr txBox="1">
            <a:spLocks noGrp="1"/>
          </p:cNvSpPr>
          <p:nvPr>
            <p:ph type="title"/>
          </p:nvPr>
        </p:nvSpPr>
        <p:spPr>
          <a:prstGeom prst="rect">
            <a:avLst/>
          </a:prstGeom>
        </p:spPr>
        <p:txBody>
          <a:bodyPr>
            <a:normAutofit/>
          </a:bodyPr>
          <a:lstStyle/>
          <a:p>
            <a:r>
              <a:rPr lang="en-US" sz="6600" dirty="0"/>
              <a:t>Kubernetes is an orchestration system for managing Docker containers at scale</a:t>
            </a:r>
            <a:endParaRPr sz="6600" dirty="0"/>
          </a:p>
        </p:txBody>
      </p:sp>
      <p:sp>
        <p:nvSpPr>
          <p:cNvPr id="3" name="Text Placeholder 2">
            <a:extLst>
              <a:ext uri="{FF2B5EF4-FFF2-40B4-BE49-F238E27FC236}">
                <a16:creationId xmlns:a16="http://schemas.microsoft.com/office/drawing/2014/main" id="{2CE91202-74B0-8C77-D8DF-BABF07722AB1}"/>
              </a:ext>
            </a:extLst>
          </p:cNvPr>
          <p:cNvSpPr>
            <a:spLocks noGrp="1"/>
          </p:cNvSpPr>
          <p:nvPr>
            <p:ph type="body" idx="1"/>
          </p:nvPr>
        </p:nvSpPr>
        <p:spPr>
          <a:xfrm>
            <a:off x="1676400" y="3404681"/>
            <a:ext cx="8479277" cy="8298315"/>
          </a:xfrm>
        </p:spPr>
        <p:txBody>
          <a:bodyPr>
            <a:normAutofit/>
          </a:bodyPr>
          <a:lstStyle/>
          <a:p>
            <a:r>
              <a:rPr lang="en-US" sz="4800" dirty="0"/>
              <a:t>Containers alone are lightweight but </a:t>
            </a:r>
            <a:r>
              <a:rPr lang="en-US" sz="4800" b="1" dirty="0"/>
              <a:t>hard to manage at scale</a:t>
            </a:r>
            <a:r>
              <a:rPr lang="en-US" sz="4800" dirty="0"/>
              <a:t>.</a:t>
            </a:r>
          </a:p>
          <a:p>
            <a:r>
              <a:rPr lang="en-US" sz="4800" dirty="0"/>
              <a:t>Kubernetes is an </a:t>
            </a:r>
            <a:r>
              <a:rPr lang="en-US" sz="4800" b="1" dirty="0"/>
              <a:t>open-source platform</a:t>
            </a:r>
            <a:r>
              <a:rPr lang="en-US" sz="4800" dirty="0"/>
              <a:t> for </a:t>
            </a:r>
            <a:r>
              <a:rPr lang="en-US" sz="4800" b="1" dirty="0"/>
              <a:t>automating deployment, scaling, and management</a:t>
            </a:r>
            <a:r>
              <a:rPr lang="en-US" sz="4800" dirty="0"/>
              <a:t> of containerized applications.</a:t>
            </a:r>
          </a:p>
        </p:txBody>
      </p:sp>
      <p:pic>
        <p:nvPicPr>
          <p:cNvPr id="5" name="Picture 4" descr="A diagram of a computer process&#10;&#10;AI-generated content may be incorrect.">
            <a:extLst>
              <a:ext uri="{FF2B5EF4-FFF2-40B4-BE49-F238E27FC236}">
                <a16:creationId xmlns:a16="http://schemas.microsoft.com/office/drawing/2014/main" id="{9913EED9-41ED-010B-E121-4F4D241C4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123" y="3404681"/>
            <a:ext cx="13544145" cy="8855788"/>
          </a:xfrm>
          <a:prstGeom prst="rect">
            <a:avLst/>
          </a:prstGeom>
        </p:spPr>
      </p:pic>
    </p:spTree>
    <p:extLst>
      <p:ext uri="{BB962C8B-B14F-4D97-AF65-F5344CB8AC3E}">
        <p14:creationId xmlns:p14="http://schemas.microsoft.com/office/powerpoint/2010/main" val="343207855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981E-BB2D-26CB-A98C-2A74F7E91886}"/>
              </a:ext>
            </a:extLst>
          </p:cNvPr>
          <p:cNvSpPr>
            <a:spLocks noGrp="1"/>
          </p:cNvSpPr>
          <p:nvPr>
            <p:ph type="title"/>
          </p:nvPr>
        </p:nvSpPr>
        <p:spPr/>
        <p:txBody>
          <a:bodyPr>
            <a:normAutofit/>
          </a:bodyPr>
          <a:lstStyle/>
          <a:p>
            <a:r>
              <a:rPr lang="en-US" sz="6600" dirty="0"/>
              <a:t>IaaS: VMs and Containers</a:t>
            </a:r>
          </a:p>
        </p:txBody>
      </p:sp>
      <p:sp>
        <p:nvSpPr>
          <p:cNvPr id="5" name="Text Placeholder 4">
            <a:extLst>
              <a:ext uri="{FF2B5EF4-FFF2-40B4-BE49-F238E27FC236}">
                <a16:creationId xmlns:a16="http://schemas.microsoft.com/office/drawing/2014/main" id="{B0461784-3683-916F-7941-25CFCE74076C}"/>
              </a:ext>
            </a:extLst>
          </p:cNvPr>
          <p:cNvSpPr>
            <a:spLocks noGrp="1"/>
          </p:cNvSpPr>
          <p:nvPr>
            <p:ph type="body" idx="1"/>
          </p:nvPr>
        </p:nvSpPr>
        <p:spPr/>
        <p:txBody>
          <a:bodyPr/>
          <a:lstStyle/>
          <a:p>
            <a:endParaRPr lang="en-US" dirty="0"/>
          </a:p>
        </p:txBody>
      </p:sp>
      <p:pic>
        <p:nvPicPr>
          <p:cNvPr id="7" name="Picture 6" descr="A diagram of a software application&#10;&#10;AI-generated content may be incorrect.">
            <a:extLst>
              <a:ext uri="{FF2B5EF4-FFF2-40B4-BE49-F238E27FC236}">
                <a16:creationId xmlns:a16="http://schemas.microsoft.com/office/drawing/2014/main" id="{38A02347-1D16-210F-7F13-90B85663E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52" y="3584574"/>
            <a:ext cx="23678848" cy="8431105"/>
          </a:xfrm>
          <a:prstGeom prst="rect">
            <a:avLst/>
          </a:prstGeom>
        </p:spPr>
      </p:pic>
      <p:sp>
        <p:nvSpPr>
          <p:cNvPr id="9" name="TextBox 8">
            <a:extLst>
              <a:ext uri="{FF2B5EF4-FFF2-40B4-BE49-F238E27FC236}">
                <a16:creationId xmlns:a16="http://schemas.microsoft.com/office/drawing/2014/main" id="{7D1F4228-FB90-30B6-2674-D397D08A0B46}"/>
              </a:ext>
            </a:extLst>
          </p:cNvPr>
          <p:cNvSpPr txBox="1"/>
          <p:nvPr/>
        </p:nvSpPr>
        <p:spPr>
          <a:xfrm>
            <a:off x="15136238" y="12400020"/>
            <a:ext cx="9604148" cy="52322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dirty="0"/>
              <a:t>https://kubernetes.io/docs/concepts/overview/</a:t>
            </a:r>
          </a:p>
        </p:txBody>
      </p:sp>
    </p:spTree>
    <p:extLst>
      <p:ext uri="{BB962C8B-B14F-4D97-AF65-F5344CB8AC3E}">
        <p14:creationId xmlns:p14="http://schemas.microsoft.com/office/powerpoint/2010/main" val="383186736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981E-BB2D-26CB-A98C-2A74F7E91886}"/>
              </a:ext>
            </a:extLst>
          </p:cNvPr>
          <p:cNvSpPr>
            <a:spLocks noGrp="1"/>
          </p:cNvSpPr>
          <p:nvPr>
            <p:ph type="title"/>
          </p:nvPr>
        </p:nvSpPr>
        <p:spPr/>
        <p:txBody>
          <a:bodyPr>
            <a:normAutofit/>
          </a:bodyPr>
          <a:lstStyle/>
          <a:p>
            <a:r>
              <a:rPr lang="en-US" sz="6600" dirty="0"/>
              <a:t>IaaS: Tradeoffs between VMs and Containers</a:t>
            </a:r>
          </a:p>
        </p:txBody>
      </p:sp>
      <p:sp>
        <p:nvSpPr>
          <p:cNvPr id="3" name="Text Placeholder 2">
            <a:extLst>
              <a:ext uri="{FF2B5EF4-FFF2-40B4-BE49-F238E27FC236}">
                <a16:creationId xmlns:a16="http://schemas.microsoft.com/office/drawing/2014/main" id="{4649E9C3-0E78-836A-AE46-F1C962F75CB9}"/>
              </a:ext>
            </a:extLst>
          </p:cNvPr>
          <p:cNvSpPr>
            <a:spLocks noGrp="1"/>
          </p:cNvSpPr>
          <p:nvPr>
            <p:ph type="body" idx="1"/>
          </p:nvPr>
        </p:nvSpPr>
        <p:spPr/>
        <p:txBody>
          <a:bodyPr>
            <a:normAutofit fontScale="85000" lnSpcReduction="20000"/>
          </a:bodyPr>
          <a:lstStyle/>
          <a:p>
            <a:r>
              <a:rPr lang="en-US" dirty="0"/>
              <a:t>Performance is comparable</a:t>
            </a:r>
          </a:p>
          <a:p>
            <a:r>
              <a:rPr lang="en-US" dirty="0"/>
              <a:t>Each VM has a copy of the OS and libraries</a:t>
            </a:r>
          </a:p>
          <a:p>
            <a:pPr lvl="1"/>
            <a:r>
              <a:rPr lang="en-US" dirty="0"/>
              <a:t>Higher resource overhead</a:t>
            </a:r>
          </a:p>
          <a:p>
            <a:pPr lvl="1"/>
            <a:r>
              <a:rPr lang="en-US" dirty="0"/>
              <a:t>Slower to provision</a:t>
            </a:r>
          </a:p>
          <a:p>
            <a:pPr lvl="1"/>
            <a:r>
              <a:rPr lang="en-US" dirty="0"/>
              <a:t>Support for wider variety of OS’s</a:t>
            </a:r>
          </a:p>
          <a:p>
            <a:r>
              <a:rPr lang="en-US" dirty="0"/>
              <a:t>Containers are “lightweight”</a:t>
            </a:r>
          </a:p>
          <a:p>
            <a:pPr lvl="1"/>
            <a:r>
              <a:rPr lang="en-US" dirty="0"/>
              <a:t>Lower resource overhead</a:t>
            </a:r>
          </a:p>
          <a:p>
            <a:pPr lvl="1"/>
            <a:r>
              <a:rPr lang="en-US" dirty="0"/>
              <a:t>Faster to provision</a:t>
            </a:r>
          </a:p>
          <a:p>
            <a:pPr lvl="1"/>
            <a:r>
              <a:rPr lang="en-US" dirty="0"/>
              <a:t>Potential for compatibility issues, especially with older software</a:t>
            </a:r>
          </a:p>
          <a:p>
            <a:r>
              <a:rPr lang="en-US" dirty="0"/>
              <a:t>Containers are often chosen for speed, efficiency and scalability (and cost benefits)</a:t>
            </a:r>
          </a:p>
        </p:txBody>
      </p:sp>
    </p:spTree>
    <p:extLst>
      <p:ext uri="{BB962C8B-B14F-4D97-AF65-F5344CB8AC3E}">
        <p14:creationId xmlns:p14="http://schemas.microsoft.com/office/powerpoint/2010/main" val="353686776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Many Apps Rely on Common Middleware"/>
          <p:cNvSpPr txBox="1">
            <a:spLocks noGrp="1"/>
          </p:cNvSpPr>
          <p:nvPr>
            <p:ph type="title"/>
          </p:nvPr>
        </p:nvSpPr>
        <p:spPr>
          <a:prstGeom prst="rect">
            <a:avLst/>
          </a:prstGeom>
        </p:spPr>
        <p:txBody>
          <a:bodyPr>
            <a:normAutofit/>
          </a:bodyPr>
          <a:lstStyle/>
          <a:p>
            <a:r>
              <a:rPr lang="en-US" sz="6600" dirty="0"/>
              <a:t>Platform-as-a-Service: vendor supplies OS + middleware</a:t>
            </a:r>
            <a:endParaRPr sz="6600" dirty="0"/>
          </a:p>
        </p:txBody>
      </p:sp>
      <p:sp>
        <p:nvSpPr>
          <p:cNvPr id="242" name="Slide Subtitle"/>
          <p:cNvSpPr txBox="1">
            <a:spLocks noGrp="1"/>
          </p:cNvSpPr>
          <p:nvPr>
            <p:ph type="body" idx="1"/>
          </p:nvPr>
        </p:nvSpPr>
        <p:spPr>
          <a:xfrm>
            <a:off x="1676400" y="3000319"/>
            <a:ext cx="14763345" cy="8702677"/>
          </a:xfrm>
          <a:prstGeom prst="rect">
            <a:avLst/>
          </a:prstGeom>
        </p:spPr>
        <p:txBody>
          <a:bodyPr>
            <a:normAutofit fontScale="92500" lnSpcReduction="10000"/>
          </a:bodyPr>
          <a:lstStyle/>
          <a:p>
            <a:r>
              <a:rPr dirty="0"/>
              <a:t>Middleware is the stuff between our app and a user’s requests:</a:t>
            </a:r>
            <a:endParaRPr lang="en-US" dirty="0"/>
          </a:p>
          <a:p>
            <a:pPr lvl="1"/>
            <a:r>
              <a:rPr lang="en-US" dirty="0"/>
              <a:t>Content delivery networks: Cache static content</a:t>
            </a:r>
            <a:endParaRPr dirty="0"/>
          </a:p>
          <a:p>
            <a:pPr lvl="1"/>
            <a:r>
              <a:rPr lang="en-US" dirty="0"/>
              <a:t>Web Servers</a:t>
            </a:r>
            <a:r>
              <a:rPr dirty="0"/>
              <a:t>: route client requests to one of our app containers</a:t>
            </a:r>
          </a:p>
          <a:p>
            <a:pPr lvl="1"/>
            <a:r>
              <a:rPr dirty="0"/>
              <a:t>Application server: run our handler functions in response to requests from load balancer</a:t>
            </a:r>
          </a:p>
          <a:p>
            <a:pPr lvl="1"/>
            <a:r>
              <a:rPr dirty="0"/>
              <a:t>Monitoring/telemetry: log requests, response times and errors</a:t>
            </a:r>
          </a:p>
          <a:p>
            <a:r>
              <a:rPr dirty="0"/>
              <a:t>Cloud vendors provide managed middleware platforms too: “Platform as a Service”</a:t>
            </a:r>
          </a:p>
        </p:txBody>
      </p:sp>
      <p:grpSp>
        <p:nvGrpSpPr>
          <p:cNvPr id="37" name="Group 36">
            <a:extLst>
              <a:ext uri="{FF2B5EF4-FFF2-40B4-BE49-F238E27FC236}">
                <a16:creationId xmlns:a16="http://schemas.microsoft.com/office/drawing/2014/main" id="{FF1982D6-59C3-A434-47D8-B03DF0E7A32D}"/>
              </a:ext>
            </a:extLst>
          </p:cNvPr>
          <p:cNvGrpSpPr/>
          <p:nvPr/>
        </p:nvGrpSpPr>
        <p:grpSpPr>
          <a:xfrm>
            <a:off x="16121998" y="3572219"/>
            <a:ext cx="8262002" cy="8130777"/>
            <a:chOff x="12670313" y="2315754"/>
            <a:chExt cx="11406877" cy="11225701"/>
          </a:xfrm>
        </p:grpSpPr>
        <p:sp>
          <p:nvSpPr>
            <p:cNvPr id="2" name="Connection Line">
              <a:extLst>
                <a:ext uri="{FF2B5EF4-FFF2-40B4-BE49-F238E27FC236}">
                  <a16:creationId xmlns:a16="http://schemas.microsoft.com/office/drawing/2014/main" id="{22266E9D-FE97-69A0-13BE-88EA3EAD61B0}"/>
                </a:ext>
              </a:extLst>
            </p:cNvPr>
            <p:cNvSpPr/>
            <p:nvPr/>
          </p:nvSpPr>
          <p:spPr>
            <a:xfrm>
              <a:off x="18689843" y="4119948"/>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3" name="Image" descr="Image">
              <a:extLst>
                <a:ext uri="{FF2B5EF4-FFF2-40B4-BE49-F238E27FC236}">
                  <a16:creationId xmlns:a16="http://schemas.microsoft.com/office/drawing/2014/main" id="{E58CCE05-319F-0776-F550-45708B7778C6}"/>
                </a:ext>
              </a:extLst>
            </p:cNvPr>
            <p:cNvPicPr>
              <a:picLocks noChangeAspect="1"/>
            </p:cNvPicPr>
            <p:nvPr/>
          </p:nvPicPr>
          <p:blipFill>
            <a:blip r:embed="rId3"/>
            <a:stretch>
              <a:fillRect/>
            </a:stretch>
          </p:blipFill>
          <p:spPr>
            <a:xfrm>
              <a:off x="16419123" y="12107956"/>
              <a:ext cx="1393033" cy="1393033"/>
            </a:xfrm>
            <a:prstGeom prst="rect">
              <a:avLst/>
            </a:prstGeom>
            <a:ln w="12700">
              <a:miter lim="400000"/>
            </a:ln>
          </p:spPr>
        </p:pic>
        <p:grpSp>
          <p:nvGrpSpPr>
            <p:cNvPr id="4" name="Group">
              <a:extLst>
                <a:ext uri="{FF2B5EF4-FFF2-40B4-BE49-F238E27FC236}">
                  <a16:creationId xmlns:a16="http://schemas.microsoft.com/office/drawing/2014/main" id="{5C650E13-E758-7EE7-CDDB-F31BC881F89B}"/>
                </a:ext>
              </a:extLst>
            </p:cNvPr>
            <p:cNvGrpSpPr/>
            <p:nvPr/>
          </p:nvGrpSpPr>
          <p:grpSpPr>
            <a:xfrm>
              <a:off x="15800536" y="4131209"/>
              <a:ext cx="5791315" cy="1991007"/>
              <a:chOff x="0" y="0"/>
              <a:chExt cx="5791314" cy="1991005"/>
            </a:xfrm>
          </p:grpSpPr>
          <p:pic>
            <p:nvPicPr>
              <p:cNvPr id="5" name="Image" descr="Image">
                <a:extLst>
                  <a:ext uri="{FF2B5EF4-FFF2-40B4-BE49-F238E27FC236}">
                    <a16:creationId xmlns:a16="http://schemas.microsoft.com/office/drawing/2014/main" id="{3F57B2C1-AA9F-8D5B-C365-7A2C4C46508C}"/>
                  </a:ext>
                </a:extLst>
              </p:cNvPr>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6" name="Image" descr="Image">
                <a:extLst>
                  <a:ext uri="{FF2B5EF4-FFF2-40B4-BE49-F238E27FC236}">
                    <a16:creationId xmlns:a16="http://schemas.microsoft.com/office/drawing/2014/main" id="{C1A1DEC3-C173-F132-CC05-3EA68389712C}"/>
                  </a:ext>
                </a:extLst>
              </p:cNvPr>
              <p:cNvPicPr>
                <a:picLocks noChangeAspect="1"/>
              </p:cNvPicPr>
              <p:nvPr/>
            </p:nvPicPr>
            <p:blipFill>
              <a:blip r:embed="rId4"/>
              <a:srcRect r="71137"/>
              <a:stretch>
                <a:fillRect/>
              </a:stretch>
            </p:blipFill>
            <p:spPr>
              <a:xfrm>
                <a:off x="981444" y="0"/>
                <a:ext cx="884091" cy="1991007"/>
              </a:xfrm>
              <a:prstGeom prst="rect">
                <a:avLst/>
              </a:prstGeom>
              <a:ln w="12700" cap="flat">
                <a:noFill/>
                <a:miter lim="400000"/>
              </a:ln>
              <a:effectLst/>
            </p:spPr>
          </p:pic>
          <p:pic>
            <p:nvPicPr>
              <p:cNvPr id="7" name="Image" descr="Image">
                <a:extLst>
                  <a:ext uri="{FF2B5EF4-FFF2-40B4-BE49-F238E27FC236}">
                    <a16:creationId xmlns:a16="http://schemas.microsoft.com/office/drawing/2014/main" id="{7BFACB25-962D-4F41-152C-F9FCF20877EA}"/>
                  </a:ext>
                </a:extLst>
              </p:cNvPr>
              <p:cNvPicPr>
                <a:picLocks noChangeAspect="1"/>
              </p:cNvPicPr>
              <p:nvPr/>
            </p:nvPicPr>
            <p:blipFill>
              <a:blip r:embed="rId4"/>
              <a:srcRect r="71137"/>
              <a:stretch>
                <a:fillRect/>
              </a:stretch>
            </p:blipFill>
            <p:spPr>
              <a:xfrm>
                <a:off x="1962888" y="0"/>
                <a:ext cx="884091" cy="1991007"/>
              </a:xfrm>
              <a:prstGeom prst="rect">
                <a:avLst/>
              </a:prstGeom>
              <a:ln w="12700" cap="flat">
                <a:noFill/>
                <a:miter lim="400000"/>
              </a:ln>
              <a:effectLst/>
            </p:spPr>
          </p:pic>
          <p:pic>
            <p:nvPicPr>
              <p:cNvPr id="8" name="Image" descr="Image">
                <a:extLst>
                  <a:ext uri="{FF2B5EF4-FFF2-40B4-BE49-F238E27FC236}">
                    <a16:creationId xmlns:a16="http://schemas.microsoft.com/office/drawing/2014/main" id="{EEED8588-2773-36BD-2849-8DEFC39A1DBA}"/>
                  </a:ext>
                </a:extLst>
              </p:cNvPr>
              <p:cNvPicPr>
                <a:picLocks noChangeAspect="1"/>
              </p:cNvPicPr>
              <p:nvPr/>
            </p:nvPicPr>
            <p:blipFill>
              <a:blip r:embed="rId4"/>
              <a:srcRect r="71137"/>
              <a:stretch>
                <a:fillRect/>
              </a:stretch>
            </p:blipFill>
            <p:spPr>
              <a:xfrm>
                <a:off x="2944333" y="0"/>
                <a:ext cx="884091" cy="1991007"/>
              </a:xfrm>
              <a:prstGeom prst="rect">
                <a:avLst/>
              </a:prstGeom>
              <a:ln w="12700" cap="flat">
                <a:noFill/>
                <a:miter lim="400000"/>
              </a:ln>
              <a:effectLst/>
            </p:spPr>
          </p:pic>
          <p:pic>
            <p:nvPicPr>
              <p:cNvPr id="9" name="Image" descr="Image">
                <a:extLst>
                  <a:ext uri="{FF2B5EF4-FFF2-40B4-BE49-F238E27FC236}">
                    <a16:creationId xmlns:a16="http://schemas.microsoft.com/office/drawing/2014/main" id="{1366A8D4-CCDC-9DF5-3E48-C7C16A71D646}"/>
                  </a:ext>
                </a:extLst>
              </p:cNvPr>
              <p:cNvPicPr>
                <a:picLocks noChangeAspect="1"/>
              </p:cNvPicPr>
              <p:nvPr/>
            </p:nvPicPr>
            <p:blipFill>
              <a:blip r:embed="rId4"/>
              <a:srcRect r="71137"/>
              <a:stretch>
                <a:fillRect/>
              </a:stretch>
            </p:blipFill>
            <p:spPr>
              <a:xfrm>
                <a:off x="3925777" y="0"/>
                <a:ext cx="884092" cy="1991007"/>
              </a:xfrm>
              <a:prstGeom prst="rect">
                <a:avLst/>
              </a:prstGeom>
              <a:ln w="12700" cap="flat">
                <a:noFill/>
                <a:miter lim="400000"/>
              </a:ln>
              <a:effectLst/>
            </p:spPr>
          </p:pic>
          <p:pic>
            <p:nvPicPr>
              <p:cNvPr id="10" name="Image" descr="Image">
                <a:extLst>
                  <a:ext uri="{FF2B5EF4-FFF2-40B4-BE49-F238E27FC236}">
                    <a16:creationId xmlns:a16="http://schemas.microsoft.com/office/drawing/2014/main" id="{2655ADB9-147C-583F-D6FD-F467788FD34B}"/>
                  </a:ext>
                </a:extLst>
              </p:cNvPr>
              <p:cNvPicPr>
                <a:picLocks noChangeAspect="1"/>
              </p:cNvPicPr>
              <p:nvPr/>
            </p:nvPicPr>
            <p:blipFill>
              <a:blip r:embed="rId4"/>
              <a:srcRect r="71137"/>
              <a:stretch>
                <a:fillRect/>
              </a:stretch>
            </p:blipFill>
            <p:spPr>
              <a:xfrm>
                <a:off x="4907224" y="0"/>
                <a:ext cx="884091" cy="1991007"/>
              </a:xfrm>
              <a:prstGeom prst="rect">
                <a:avLst/>
              </a:prstGeom>
              <a:ln w="12700" cap="flat">
                <a:noFill/>
                <a:miter lim="400000"/>
              </a:ln>
              <a:effectLst/>
            </p:spPr>
          </p:pic>
        </p:grpSp>
        <p:grpSp>
          <p:nvGrpSpPr>
            <p:cNvPr id="11" name="Group">
              <a:extLst>
                <a:ext uri="{FF2B5EF4-FFF2-40B4-BE49-F238E27FC236}">
                  <a16:creationId xmlns:a16="http://schemas.microsoft.com/office/drawing/2014/main" id="{5F68D4B9-815A-A8F9-7CE0-173AFA9C4EA8}"/>
                </a:ext>
              </a:extLst>
            </p:cNvPr>
            <p:cNvGrpSpPr/>
            <p:nvPr/>
          </p:nvGrpSpPr>
          <p:grpSpPr>
            <a:xfrm>
              <a:off x="16251670" y="6709961"/>
              <a:ext cx="4888953" cy="1631238"/>
              <a:chOff x="250" y="-20"/>
              <a:chExt cx="4888951" cy="1631236"/>
            </a:xfrm>
          </p:grpSpPr>
          <p:pic>
            <p:nvPicPr>
              <p:cNvPr id="12" name="Image" descr="Image">
                <a:extLst>
                  <a:ext uri="{FF2B5EF4-FFF2-40B4-BE49-F238E27FC236}">
                    <a16:creationId xmlns:a16="http://schemas.microsoft.com/office/drawing/2014/main" id="{B21A7823-F82C-BB12-31C3-0A268D0AF4BB}"/>
                  </a:ext>
                </a:extLst>
              </p:cNvPr>
              <p:cNvPicPr>
                <a:picLocks noChangeAspect="1"/>
              </p:cNvPicPr>
              <p:nvPr/>
            </p:nvPicPr>
            <p:blipFill>
              <a:blip r:embed="rId5"/>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3" name="Image" descr="Image">
                <a:extLst>
                  <a:ext uri="{FF2B5EF4-FFF2-40B4-BE49-F238E27FC236}">
                    <a16:creationId xmlns:a16="http://schemas.microsoft.com/office/drawing/2014/main" id="{1B66ED6E-D1DB-B5B7-B801-F8AFE37BD453}"/>
                  </a:ext>
                </a:extLst>
              </p:cNvPr>
              <p:cNvPicPr>
                <a:picLocks noChangeAspect="1"/>
              </p:cNvPicPr>
              <p:nvPr/>
            </p:nvPicPr>
            <p:blipFill>
              <a:blip r:embed="rId5"/>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4" name="Image" descr="Image">
                <a:extLst>
                  <a:ext uri="{FF2B5EF4-FFF2-40B4-BE49-F238E27FC236}">
                    <a16:creationId xmlns:a16="http://schemas.microsoft.com/office/drawing/2014/main" id="{A1473E2B-D0BA-2449-7201-97D6B4E150BF}"/>
                  </a:ext>
                </a:extLst>
              </p:cNvPr>
              <p:cNvPicPr>
                <a:picLocks noChangeAspect="1"/>
              </p:cNvPicPr>
              <p:nvPr/>
            </p:nvPicPr>
            <p:blipFill>
              <a:blip r:embed="rId5"/>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5" name="Image" descr="Image">
                <a:extLst>
                  <a:ext uri="{FF2B5EF4-FFF2-40B4-BE49-F238E27FC236}">
                    <a16:creationId xmlns:a16="http://schemas.microsoft.com/office/drawing/2014/main" id="{ED3651C0-6902-D241-A54F-B1FFB694EB4A}"/>
                  </a:ext>
                </a:extLst>
              </p:cNvPr>
              <p:cNvPicPr>
                <a:picLocks noChangeAspect="1"/>
              </p:cNvPicPr>
              <p:nvPr/>
            </p:nvPicPr>
            <p:blipFill>
              <a:blip r:embed="rId5"/>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grpSp>
          <p:nvGrpSpPr>
            <p:cNvPr id="16" name="Group">
              <a:extLst>
                <a:ext uri="{FF2B5EF4-FFF2-40B4-BE49-F238E27FC236}">
                  <a16:creationId xmlns:a16="http://schemas.microsoft.com/office/drawing/2014/main" id="{1D86F81D-BDA2-75F7-3A2C-F39C1CC00C0B}"/>
                </a:ext>
              </a:extLst>
            </p:cNvPr>
            <p:cNvGrpSpPr/>
            <p:nvPr/>
          </p:nvGrpSpPr>
          <p:grpSpPr>
            <a:xfrm>
              <a:off x="16136320" y="9464131"/>
              <a:ext cx="5321870" cy="1735747"/>
              <a:chOff x="0" y="0"/>
              <a:chExt cx="5321869" cy="1735745"/>
            </a:xfrm>
          </p:grpSpPr>
          <p:pic>
            <p:nvPicPr>
              <p:cNvPr id="17" name="Image" descr="Image">
                <a:extLst>
                  <a:ext uri="{FF2B5EF4-FFF2-40B4-BE49-F238E27FC236}">
                    <a16:creationId xmlns:a16="http://schemas.microsoft.com/office/drawing/2014/main" id="{03A4A917-5B9B-5679-7CF5-926F4FDB0EAE}"/>
                  </a:ext>
                </a:extLst>
              </p:cNvPr>
              <p:cNvPicPr>
                <a:picLocks noChangeAspect="1"/>
              </p:cNvPicPr>
              <p:nvPr/>
            </p:nvPicPr>
            <p:blipFill>
              <a:blip r:embed="rId6"/>
              <a:stretch>
                <a:fillRect/>
              </a:stretch>
            </p:blipFill>
            <p:spPr>
              <a:xfrm>
                <a:off x="1321593" y="0"/>
                <a:ext cx="1321370" cy="1735747"/>
              </a:xfrm>
              <a:prstGeom prst="rect">
                <a:avLst/>
              </a:prstGeom>
              <a:ln w="12700" cap="flat">
                <a:noFill/>
                <a:miter lim="400000"/>
              </a:ln>
              <a:effectLst/>
            </p:spPr>
          </p:pic>
          <p:pic>
            <p:nvPicPr>
              <p:cNvPr id="18" name="Image" descr="Image">
                <a:extLst>
                  <a:ext uri="{FF2B5EF4-FFF2-40B4-BE49-F238E27FC236}">
                    <a16:creationId xmlns:a16="http://schemas.microsoft.com/office/drawing/2014/main" id="{798F5D6F-9A04-F5DB-FE11-729F514FC4AD}"/>
                  </a:ext>
                </a:extLst>
              </p:cNvPr>
              <p:cNvPicPr>
                <a:picLocks noChangeAspect="1"/>
              </p:cNvPicPr>
              <p:nvPr/>
            </p:nvPicPr>
            <p:blipFill>
              <a:blip r:embed="rId6"/>
              <a:stretch>
                <a:fillRect/>
              </a:stretch>
            </p:blipFill>
            <p:spPr>
              <a:xfrm>
                <a:off x="0" y="0"/>
                <a:ext cx="1321369" cy="1735747"/>
              </a:xfrm>
              <a:prstGeom prst="rect">
                <a:avLst/>
              </a:prstGeom>
              <a:ln w="12700" cap="flat">
                <a:noFill/>
                <a:miter lim="400000"/>
              </a:ln>
              <a:effectLst/>
            </p:spPr>
          </p:pic>
          <p:pic>
            <p:nvPicPr>
              <p:cNvPr id="19" name="Image" descr="Image">
                <a:extLst>
                  <a:ext uri="{FF2B5EF4-FFF2-40B4-BE49-F238E27FC236}">
                    <a16:creationId xmlns:a16="http://schemas.microsoft.com/office/drawing/2014/main" id="{531CE02C-5A15-DC9B-5361-6AFE7379DA4D}"/>
                  </a:ext>
                </a:extLst>
              </p:cNvPr>
              <p:cNvPicPr>
                <a:picLocks noChangeAspect="1"/>
              </p:cNvPicPr>
              <p:nvPr/>
            </p:nvPicPr>
            <p:blipFill>
              <a:blip r:embed="rId6"/>
              <a:stretch>
                <a:fillRect/>
              </a:stretch>
            </p:blipFill>
            <p:spPr>
              <a:xfrm>
                <a:off x="2661046" y="0"/>
                <a:ext cx="1321370" cy="1735747"/>
              </a:xfrm>
              <a:prstGeom prst="rect">
                <a:avLst/>
              </a:prstGeom>
              <a:ln w="12700" cap="flat">
                <a:noFill/>
                <a:miter lim="400000"/>
              </a:ln>
              <a:effectLst/>
            </p:spPr>
          </p:pic>
          <p:pic>
            <p:nvPicPr>
              <p:cNvPr id="20" name="Image" descr="Image">
                <a:extLst>
                  <a:ext uri="{FF2B5EF4-FFF2-40B4-BE49-F238E27FC236}">
                    <a16:creationId xmlns:a16="http://schemas.microsoft.com/office/drawing/2014/main" id="{5107F4C9-2E59-ABD2-871A-6A8C143162E4}"/>
                  </a:ext>
                </a:extLst>
              </p:cNvPr>
              <p:cNvPicPr>
                <a:picLocks noChangeAspect="1"/>
              </p:cNvPicPr>
              <p:nvPr/>
            </p:nvPicPr>
            <p:blipFill>
              <a:blip r:embed="rId6"/>
              <a:stretch>
                <a:fillRect/>
              </a:stretch>
            </p:blipFill>
            <p:spPr>
              <a:xfrm>
                <a:off x="4000500" y="0"/>
                <a:ext cx="1321370" cy="1735747"/>
              </a:xfrm>
              <a:prstGeom prst="rect">
                <a:avLst/>
              </a:prstGeom>
              <a:ln w="12700" cap="flat">
                <a:noFill/>
                <a:miter lim="400000"/>
              </a:ln>
              <a:effectLst/>
            </p:spPr>
          </p:pic>
        </p:grpSp>
        <p:sp>
          <p:nvSpPr>
            <p:cNvPr id="21" name="Content Delivery Network">
              <a:extLst>
                <a:ext uri="{FF2B5EF4-FFF2-40B4-BE49-F238E27FC236}">
                  <a16:creationId xmlns:a16="http://schemas.microsoft.com/office/drawing/2014/main" id="{3BCABB0C-8F0C-B529-6488-1286155062A1}"/>
                </a:ext>
              </a:extLst>
            </p:cNvPr>
            <p:cNvSpPr txBox="1"/>
            <p:nvPr/>
          </p:nvSpPr>
          <p:spPr>
            <a:xfrm>
              <a:off x="21812110" y="4071028"/>
              <a:ext cx="2265080" cy="21113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Content Delivery Network</a:t>
              </a:r>
            </a:p>
          </p:txBody>
        </p:sp>
        <p:sp>
          <p:nvSpPr>
            <p:cNvPr id="22" name="Web Servers">
              <a:extLst>
                <a:ext uri="{FF2B5EF4-FFF2-40B4-BE49-F238E27FC236}">
                  <a16:creationId xmlns:a16="http://schemas.microsoft.com/office/drawing/2014/main" id="{E59AA0B8-99C3-3A64-3ECC-3C6BB3DD0970}"/>
                </a:ext>
              </a:extLst>
            </p:cNvPr>
            <p:cNvSpPr txBox="1"/>
            <p:nvPr/>
          </p:nvSpPr>
          <p:spPr>
            <a:xfrm>
              <a:off x="21490641" y="6774214"/>
              <a:ext cx="2265080" cy="1473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Web Servers</a:t>
              </a:r>
            </a:p>
          </p:txBody>
        </p:sp>
        <p:sp>
          <p:nvSpPr>
            <p:cNvPr id="23" name="App Servers">
              <a:extLst>
                <a:ext uri="{FF2B5EF4-FFF2-40B4-BE49-F238E27FC236}">
                  <a16:creationId xmlns:a16="http://schemas.microsoft.com/office/drawing/2014/main" id="{2775B01D-B2A7-BCA1-6330-3B726530AE4F}"/>
                </a:ext>
              </a:extLst>
            </p:cNvPr>
            <p:cNvSpPr txBox="1"/>
            <p:nvPr/>
          </p:nvSpPr>
          <p:spPr>
            <a:xfrm>
              <a:off x="21490641" y="9595017"/>
              <a:ext cx="2265080" cy="1473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App Servers</a:t>
              </a:r>
            </a:p>
          </p:txBody>
        </p:sp>
        <p:pic>
          <p:nvPicPr>
            <p:cNvPr id="24" name="Image" descr="Image">
              <a:extLst>
                <a:ext uri="{FF2B5EF4-FFF2-40B4-BE49-F238E27FC236}">
                  <a16:creationId xmlns:a16="http://schemas.microsoft.com/office/drawing/2014/main" id="{F6DC5123-FCE6-DD00-4B50-F231DB2BA31D}"/>
                </a:ext>
              </a:extLst>
            </p:cNvPr>
            <p:cNvPicPr>
              <a:picLocks noChangeAspect="1"/>
            </p:cNvPicPr>
            <p:nvPr/>
          </p:nvPicPr>
          <p:blipFill>
            <a:blip r:embed="rId3"/>
            <a:stretch>
              <a:fillRect/>
            </a:stretch>
          </p:blipFill>
          <p:spPr>
            <a:xfrm>
              <a:off x="17999678" y="12107956"/>
              <a:ext cx="1393033" cy="1393033"/>
            </a:xfrm>
            <a:prstGeom prst="rect">
              <a:avLst/>
            </a:prstGeom>
            <a:ln w="12700">
              <a:miter lim="400000"/>
            </a:ln>
          </p:spPr>
        </p:pic>
        <p:pic>
          <p:nvPicPr>
            <p:cNvPr id="25" name="Image" descr="Image">
              <a:extLst>
                <a:ext uri="{FF2B5EF4-FFF2-40B4-BE49-F238E27FC236}">
                  <a16:creationId xmlns:a16="http://schemas.microsoft.com/office/drawing/2014/main" id="{09CBE424-14D1-6534-6AF4-9D567974B5DF}"/>
                </a:ext>
              </a:extLst>
            </p:cNvPr>
            <p:cNvPicPr>
              <a:picLocks noChangeAspect="1"/>
            </p:cNvPicPr>
            <p:nvPr/>
          </p:nvPicPr>
          <p:blipFill>
            <a:blip r:embed="rId3"/>
            <a:stretch>
              <a:fillRect/>
            </a:stretch>
          </p:blipFill>
          <p:spPr>
            <a:xfrm>
              <a:off x="19580232" y="12107956"/>
              <a:ext cx="1393034" cy="1393033"/>
            </a:xfrm>
            <a:prstGeom prst="rect">
              <a:avLst/>
            </a:prstGeom>
            <a:ln w="12700">
              <a:miter lim="400000"/>
            </a:ln>
          </p:spPr>
        </p:pic>
        <p:sp>
          <p:nvSpPr>
            <p:cNvPr id="26" name="Database servers">
              <a:extLst>
                <a:ext uri="{FF2B5EF4-FFF2-40B4-BE49-F238E27FC236}">
                  <a16:creationId xmlns:a16="http://schemas.microsoft.com/office/drawing/2014/main" id="{3EFF0322-5B7C-79C0-0513-E98A17CC1730}"/>
                </a:ext>
              </a:extLst>
            </p:cNvPr>
            <p:cNvSpPr txBox="1"/>
            <p:nvPr/>
          </p:nvSpPr>
          <p:spPr>
            <a:xfrm>
              <a:off x="21202518" y="12067485"/>
              <a:ext cx="2553201" cy="1473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Database servers</a:t>
              </a:r>
            </a:p>
          </p:txBody>
        </p:sp>
        <p:pic>
          <p:nvPicPr>
            <p:cNvPr id="27" name="Image" descr="Image">
              <a:extLst>
                <a:ext uri="{FF2B5EF4-FFF2-40B4-BE49-F238E27FC236}">
                  <a16:creationId xmlns:a16="http://schemas.microsoft.com/office/drawing/2014/main" id="{4B0DA39B-35D7-E268-8945-24D70B2C76B5}"/>
                </a:ext>
              </a:extLst>
            </p:cNvPr>
            <p:cNvPicPr>
              <a:picLocks noChangeAspect="1"/>
            </p:cNvPicPr>
            <p:nvPr/>
          </p:nvPicPr>
          <p:blipFill>
            <a:blip r:embed="rId7"/>
            <a:stretch>
              <a:fillRect/>
            </a:stretch>
          </p:blipFill>
          <p:spPr>
            <a:xfrm>
              <a:off x="16490559" y="2315754"/>
              <a:ext cx="4411268" cy="1893096"/>
            </a:xfrm>
            <a:prstGeom prst="rect">
              <a:avLst/>
            </a:prstGeom>
            <a:ln w="12700">
              <a:miter lim="400000"/>
            </a:ln>
          </p:spPr>
        </p:pic>
        <p:grpSp>
          <p:nvGrpSpPr>
            <p:cNvPr id="28" name="Group">
              <a:extLst>
                <a:ext uri="{FF2B5EF4-FFF2-40B4-BE49-F238E27FC236}">
                  <a16:creationId xmlns:a16="http://schemas.microsoft.com/office/drawing/2014/main" id="{3C2BC300-820E-29C3-97BF-B0ED8942AF36}"/>
                </a:ext>
              </a:extLst>
            </p:cNvPr>
            <p:cNvGrpSpPr/>
            <p:nvPr/>
          </p:nvGrpSpPr>
          <p:grpSpPr>
            <a:xfrm>
              <a:off x="13661096" y="9509965"/>
              <a:ext cx="1865537" cy="1991007"/>
              <a:chOff x="0" y="0"/>
              <a:chExt cx="1865535" cy="1991005"/>
            </a:xfrm>
          </p:grpSpPr>
          <p:pic>
            <p:nvPicPr>
              <p:cNvPr id="29" name="Image" descr="Image">
                <a:extLst>
                  <a:ext uri="{FF2B5EF4-FFF2-40B4-BE49-F238E27FC236}">
                    <a16:creationId xmlns:a16="http://schemas.microsoft.com/office/drawing/2014/main" id="{FC23CB29-1002-52CB-AD43-E7954CBBE886}"/>
                  </a:ext>
                </a:extLst>
              </p:cNvPr>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30" name="Image" descr="Image">
                <a:extLst>
                  <a:ext uri="{FF2B5EF4-FFF2-40B4-BE49-F238E27FC236}">
                    <a16:creationId xmlns:a16="http://schemas.microsoft.com/office/drawing/2014/main" id="{3904532E-A6B3-658E-DE49-7631CAC76E1B}"/>
                  </a:ext>
                </a:extLst>
              </p:cNvPr>
              <p:cNvPicPr>
                <a:picLocks noChangeAspect="1"/>
              </p:cNvPicPr>
              <p:nvPr/>
            </p:nvPicPr>
            <p:blipFill>
              <a:blip r:embed="rId4"/>
              <a:srcRect r="71137"/>
              <a:stretch>
                <a:fillRect/>
              </a:stretch>
            </p:blipFill>
            <p:spPr>
              <a:xfrm>
                <a:off x="981445" y="0"/>
                <a:ext cx="884091" cy="1991007"/>
              </a:xfrm>
              <a:prstGeom prst="rect">
                <a:avLst/>
              </a:prstGeom>
              <a:ln w="12700" cap="flat">
                <a:noFill/>
                <a:miter lim="400000"/>
              </a:ln>
              <a:effectLst/>
            </p:spPr>
          </p:pic>
        </p:grpSp>
        <p:sp>
          <p:nvSpPr>
            <p:cNvPr id="31" name="Misc Services">
              <a:extLst>
                <a:ext uri="{FF2B5EF4-FFF2-40B4-BE49-F238E27FC236}">
                  <a16:creationId xmlns:a16="http://schemas.microsoft.com/office/drawing/2014/main" id="{CDD92B1F-3453-4042-EF80-63AFEE84058B}"/>
                </a:ext>
              </a:extLst>
            </p:cNvPr>
            <p:cNvSpPr txBox="1"/>
            <p:nvPr/>
          </p:nvSpPr>
          <p:spPr>
            <a:xfrm>
              <a:off x="12670313" y="11750920"/>
              <a:ext cx="3056092" cy="1473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lang="en-US" sz="3000" dirty="0"/>
                <a:t>Monitoring/Telemetry</a:t>
              </a:r>
              <a:endParaRPr sz="3000" dirty="0"/>
            </a:p>
          </p:txBody>
        </p:sp>
        <p:sp>
          <p:nvSpPr>
            <p:cNvPr id="32" name="Connection Line">
              <a:extLst>
                <a:ext uri="{FF2B5EF4-FFF2-40B4-BE49-F238E27FC236}">
                  <a16:creationId xmlns:a16="http://schemas.microsoft.com/office/drawing/2014/main" id="{BBE85B52-C429-A9FA-B064-EF05BF6797C6}"/>
                </a:ext>
              </a:extLst>
            </p:cNvPr>
            <p:cNvSpPr/>
            <p:nvPr/>
          </p:nvSpPr>
          <p:spPr>
            <a:xfrm>
              <a:off x="15057535" y="8330621"/>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nvGrpSpPr>
            <p:cNvPr id="33" name="Group">
              <a:extLst>
                <a:ext uri="{FF2B5EF4-FFF2-40B4-BE49-F238E27FC236}">
                  <a16:creationId xmlns:a16="http://schemas.microsoft.com/office/drawing/2014/main" id="{A0E29727-FE14-2E12-1CB6-BC7D2BDD5301}"/>
                </a:ext>
              </a:extLst>
            </p:cNvPr>
            <p:cNvGrpSpPr/>
            <p:nvPr/>
          </p:nvGrpSpPr>
          <p:grpSpPr>
            <a:xfrm>
              <a:off x="13138644" y="2735629"/>
              <a:ext cx="2312568" cy="3285713"/>
              <a:chOff x="0" y="0"/>
              <a:chExt cx="2312567" cy="3285711"/>
            </a:xfrm>
          </p:grpSpPr>
          <p:pic>
            <p:nvPicPr>
              <p:cNvPr id="34" name="Image" descr="Image">
                <a:extLst>
                  <a:ext uri="{FF2B5EF4-FFF2-40B4-BE49-F238E27FC236}">
                    <a16:creationId xmlns:a16="http://schemas.microsoft.com/office/drawing/2014/main" id="{5CE962CF-F818-DDF8-13DA-F07B6C5843A4}"/>
                  </a:ext>
                </a:extLst>
              </p:cNvPr>
              <p:cNvPicPr>
                <a:picLocks noChangeAspect="1"/>
              </p:cNvPicPr>
              <p:nvPr/>
            </p:nvPicPr>
            <p:blipFill>
              <a:blip r:embed="rId8"/>
              <a:stretch>
                <a:fillRect/>
              </a:stretch>
            </p:blipFill>
            <p:spPr>
              <a:xfrm>
                <a:off x="0" y="0"/>
                <a:ext cx="1266394" cy="1857376"/>
              </a:xfrm>
              <a:prstGeom prst="rect">
                <a:avLst/>
              </a:prstGeom>
              <a:ln w="12700" cap="flat">
                <a:noFill/>
                <a:miter lim="400000"/>
              </a:ln>
              <a:effectLst/>
            </p:spPr>
          </p:pic>
          <p:sp>
            <p:nvSpPr>
              <p:cNvPr id="35" name="Clients">
                <a:extLst>
                  <a:ext uri="{FF2B5EF4-FFF2-40B4-BE49-F238E27FC236}">
                    <a16:creationId xmlns:a16="http://schemas.microsoft.com/office/drawing/2014/main" id="{B215B2D5-D859-39D3-3C15-DD2E5C9F38AC}"/>
                  </a:ext>
                </a:extLst>
              </p:cNvPr>
              <p:cNvSpPr txBox="1"/>
              <p:nvPr/>
            </p:nvSpPr>
            <p:spPr>
              <a:xfrm>
                <a:off x="493342" y="2449136"/>
                <a:ext cx="1819225" cy="8365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sz="3000" dirty="0"/>
                  <a:t>Clients</a:t>
                </a:r>
              </a:p>
            </p:txBody>
          </p:sp>
        </p:grpSp>
        <p:sp>
          <p:nvSpPr>
            <p:cNvPr id="36" name="Connection Line">
              <a:extLst>
                <a:ext uri="{FF2B5EF4-FFF2-40B4-BE49-F238E27FC236}">
                  <a16:creationId xmlns:a16="http://schemas.microsoft.com/office/drawing/2014/main" id="{A1FE37DA-788E-24A7-01DF-2D18BBD56890}"/>
                </a:ext>
              </a:extLst>
            </p:cNvPr>
            <p:cNvSpPr/>
            <p:nvPr/>
          </p:nvSpPr>
          <p:spPr>
            <a:xfrm>
              <a:off x="14405151" y="3079090"/>
              <a:ext cx="2085411" cy="7412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aaS is the Simplest Choice for App Deployment"/>
          <p:cNvSpPr txBox="1">
            <a:spLocks noGrp="1"/>
          </p:cNvSpPr>
          <p:nvPr>
            <p:ph type="title"/>
          </p:nvPr>
        </p:nvSpPr>
        <p:spPr>
          <a:prstGeom prst="rect">
            <a:avLst/>
          </a:prstGeom>
        </p:spPr>
        <p:txBody>
          <a:bodyPr>
            <a:normAutofit/>
          </a:bodyPr>
          <a:lstStyle/>
          <a:p>
            <a:r>
              <a:rPr sz="6600" dirty="0"/>
              <a:t>PaaS</a:t>
            </a:r>
            <a:r>
              <a:rPr lang="en-US" sz="6600" dirty="0"/>
              <a:t> is often the</a:t>
            </a:r>
            <a:r>
              <a:rPr sz="6600" dirty="0"/>
              <a:t> simplest choice for app deployment</a:t>
            </a:r>
          </a:p>
        </p:txBody>
      </p:sp>
      <p:sp>
        <p:nvSpPr>
          <p:cNvPr id="301" name="Slide Subtitle"/>
          <p:cNvSpPr txBox="1">
            <a:spLocks noGrp="1"/>
          </p:cNvSpPr>
          <p:nvPr>
            <p:ph type="body" idx="1"/>
          </p:nvPr>
        </p:nvSpPr>
        <p:spPr>
          <a:xfrm>
            <a:off x="1676400" y="3000319"/>
            <a:ext cx="18440400" cy="8702677"/>
          </a:xfrm>
          <a:prstGeom prst="rect">
            <a:avLst/>
          </a:prstGeom>
        </p:spPr>
        <p:txBody>
          <a:bodyPr>
            <a:normAutofit/>
          </a:bodyPr>
          <a:lstStyle/>
          <a:p>
            <a:r>
              <a:rPr b="1" dirty="0"/>
              <a:t>Platform-as-a-Service</a:t>
            </a:r>
            <a:r>
              <a:rPr dirty="0"/>
              <a:t> provides components most apps need, fully managed by the vendor: load balancer, monitoring, application server</a:t>
            </a:r>
          </a:p>
          <a:p>
            <a:r>
              <a:rPr lang="en-US" dirty="0"/>
              <a:t>Some PaaS run your app in a container: </a:t>
            </a:r>
            <a:r>
              <a:rPr sz="4000" dirty="0"/>
              <a:t>Heroku, AWS Elastic Beanstalk, Google App Engine</a:t>
            </a:r>
            <a:r>
              <a:rPr lang="en-US" sz="4000" dirty="0"/>
              <a:t>, Railway, </a:t>
            </a:r>
            <a:r>
              <a:rPr lang="en-US" sz="4000" dirty="0" err="1"/>
              <a:t>Vercel</a:t>
            </a:r>
            <a:r>
              <a:rPr lang="en-US" sz="4000" dirty="0"/>
              <a:t>…</a:t>
            </a:r>
            <a:endParaRPr sz="4000" dirty="0"/>
          </a:p>
          <a:p>
            <a:r>
              <a:rPr lang="en-US" dirty="0"/>
              <a:t>Other PaaS run your apps as individual functions/event handlers: </a:t>
            </a:r>
            <a:r>
              <a:rPr sz="4000" dirty="0"/>
              <a:t>AWS Lambda, Google Cloud Functions, Azure Functions</a:t>
            </a:r>
          </a:p>
          <a:p>
            <a:r>
              <a:rPr lang="en-US" dirty="0"/>
              <a:t>Other</a:t>
            </a:r>
            <a:r>
              <a:rPr dirty="0"/>
              <a:t> </a:t>
            </a:r>
            <a:r>
              <a:rPr dirty="0" err="1"/>
              <a:t>PaaSs</a:t>
            </a:r>
            <a:r>
              <a:rPr dirty="0"/>
              <a:t> provide databases and authentication</a:t>
            </a:r>
            <a:r>
              <a:rPr lang="en-US" dirty="0"/>
              <a:t>, and run your functions/event handlers: </a:t>
            </a:r>
            <a:r>
              <a:rPr sz="4000" dirty="0"/>
              <a:t>Google Firebase, Back4App</a:t>
            </a:r>
          </a:p>
        </p:txBody>
      </p:sp>
      <p:grpSp>
        <p:nvGrpSpPr>
          <p:cNvPr id="327" name="Group"/>
          <p:cNvGrpSpPr/>
          <p:nvPr/>
        </p:nvGrpSpPr>
        <p:grpSpPr>
          <a:xfrm>
            <a:off x="20530624" y="4410978"/>
            <a:ext cx="3362793" cy="7983605"/>
            <a:chOff x="0" y="0"/>
            <a:chExt cx="3362792" cy="7983604"/>
          </a:xfrm>
        </p:grpSpPr>
        <p:grpSp>
          <p:nvGrpSpPr>
            <p:cNvPr id="304" name="Physical data center"/>
            <p:cNvGrpSpPr/>
            <p:nvPr/>
          </p:nvGrpSpPr>
          <p:grpSpPr>
            <a:xfrm>
              <a:off x="76119" y="6644628"/>
              <a:ext cx="3210553" cy="766024"/>
              <a:chOff x="0" y="0"/>
              <a:chExt cx="3210552" cy="766023"/>
            </a:xfrm>
          </p:grpSpPr>
          <p:sp>
            <p:nvSpPr>
              <p:cNvPr id="30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3"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07" name="Network"/>
            <p:cNvGrpSpPr/>
            <p:nvPr/>
          </p:nvGrpSpPr>
          <p:grpSpPr>
            <a:xfrm>
              <a:off x="76119" y="5691215"/>
              <a:ext cx="3210553" cy="766024"/>
              <a:chOff x="0" y="0"/>
              <a:chExt cx="3210552" cy="766023"/>
            </a:xfrm>
          </p:grpSpPr>
          <p:sp>
            <p:nvSpPr>
              <p:cNvPr id="30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6"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10" name="Storage"/>
            <p:cNvGrpSpPr/>
            <p:nvPr/>
          </p:nvGrpSpPr>
          <p:grpSpPr>
            <a:xfrm>
              <a:off x="76119" y="4737800"/>
              <a:ext cx="3210553" cy="766025"/>
              <a:chOff x="0" y="0"/>
              <a:chExt cx="3210552" cy="766024"/>
            </a:xfrm>
          </p:grpSpPr>
          <p:sp>
            <p:nvSpPr>
              <p:cNvPr id="30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9"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13" name="Physical Server"/>
            <p:cNvGrpSpPr/>
            <p:nvPr/>
          </p:nvGrpSpPr>
          <p:grpSpPr>
            <a:xfrm>
              <a:off x="76119" y="3784386"/>
              <a:ext cx="3210553" cy="766025"/>
              <a:chOff x="0" y="0"/>
              <a:chExt cx="3210552" cy="766024"/>
            </a:xfrm>
          </p:grpSpPr>
          <p:sp>
            <p:nvSpPr>
              <p:cNvPr id="311"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2"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16" name="Operating System"/>
            <p:cNvGrpSpPr/>
            <p:nvPr/>
          </p:nvGrpSpPr>
          <p:grpSpPr>
            <a:xfrm>
              <a:off x="76119" y="1906830"/>
              <a:ext cx="3210553" cy="766024"/>
              <a:chOff x="0" y="0"/>
              <a:chExt cx="3210552" cy="766023"/>
            </a:xfrm>
          </p:grpSpPr>
          <p:sp>
            <p:nvSpPr>
              <p:cNvPr id="31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5"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19" name="Middleware"/>
            <p:cNvGrpSpPr/>
            <p:nvPr/>
          </p:nvGrpSpPr>
          <p:grpSpPr>
            <a:xfrm>
              <a:off x="76119" y="953415"/>
              <a:ext cx="3210553" cy="766024"/>
              <a:chOff x="0" y="0"/>
              <a:chExt cx="3210552" cy="766023"/>
            </a:xfrm>
          </p:grpSpPr>
          <p:sp>
            <p:nvSpPr>
              <p:cNvPr id="31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8"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322" name="Application"/>
            <p:cNvGrpSpPr/>
            <p:nvPr/>
          </p:nvGrpSpPr>
          <p:grpSpPr>
            <a:xfrm>
              <a:off x="76119" y="0"/>
              <a:ext cx="3210553" cy="766024"/>
              <a:chOff x="0" y="0"/>
              <a:chExt cx="3210552" cy="766023"/>
            </a:xfrm>
          </p:grpSpPr>
          <p:sp>
            <p:nvSpPr>
              <p:cNvPr id="32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1"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25" name="Virtualization"/>
            <p:cNvGrpSpPr/>
            <p:nvPr/>
          </p:nvGrpSpPr>
          <p:grpSpPr>
            <a:xfrm>
              <a:off x="76119" y="2860244"/>
              <a:ext cx="3210553" cy="766025"/>
              <a:chOff x="0" y="0"/>
              <a:chExt cx="3210552" cy="766024"/>
            </a:xfrm>
          </p:grpSpPr>
          <p:sp>
            <p:nvSpPr>
              <p:cNvPr id="323"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4"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326" name="P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PaaS</a:t>
              </a:r>
            </a:p>
          </p:txBody>
        </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Heroku is a Platform as a Service"/>
          <p:cNvSpPr txBox="1">
            <a:spLocks noGrp="1"/>
          </p:cNvSpPr>
          <p:nvPr>
            <p:ph type="title"/>
          </p:nvPr>
        </p:nvSpPr>
        <p:spPr>
          <a:prstGeom prst="rect">
            <a:avLst/>
          </a:prstGeom>
        </p:spPr>
        <p:txBody>
          <a:bodyPr>
            <a:normAutofit/>
          </a:bodyPr>
          <a:lstStyle/>
          <a:p>
            <a:r>
              <a:rPr lang="en-US" sz="6600" dirty="0"/>
              <a:t>PaaS in the style of Heroku runs containers</a:t>
            </a:r>
            <a:endParaRPr sz="6600" dirty="0"/>
          </a:p>
        </p:txBody>
      </p:sp>
      <p:sp>
        <p:nvSpPr>
          <p:cNvPr id="332" name="Slide Subtitle"/>
          <p:cNvSpPr txBox="1">
            <a:spLocks noGrp="1"/>
          </p:cNvSpPr>
          <p:nvPr>
            <p:ph type="body" idx="1"/>
          </p:nvPr>
        </p:nvSpPr>
        <p:spPr>
          <a:xfrm>
            <a:off x="1676400" y="3000319"/>
            <a:ext cx="15774692" cy="10080681"/>
          </a:xfrm>
          <a:prstGeom prst="rect">
            <a:avLst/>
          </a:prstGeom>
        </p:spPr>
        <p:txBody>
          <a:bodyPr>
            <a:normAutofit fontScale="92500" lnSpcReduction="20000"/>
          </a:bodyPr>
          <a:lstStyle/>
          <a:p>
            <a:r>
              <a:rPr dirty="0"/>
              <a:t>Takes a web app as input</a:t>
            </a:r>
          </a:p>
          <a:p>
            <a:pPr lvl="1"/>
            <a:r>
              <a:rPr lang="en-US" dirty="0"/>
              <a:t>Provide an </a:t>
            </a:r>
            <a:r>
              <a:rPr dirty="0"/>
              <a:t>entry point to code, e.g. “</a:t>
            </a:r>
            <a:r>
              <a:rPr dirty="0" err="1"/>
              <a:t>npm</a:t>
            </a:r>
            <a:r>
              <a:rPr dirty="0"/>
              <a:t> start”</a:t>
            </a:r>
            <a:r>
              <a:rPr lang="en-US" dirty="0"/>
              <a:t>, or optionally, a container specification</a:t>
            </a:r>
            <a:endParaRPr dirty="0"/>
          </a:p>
          <a:p>
            <a:r>
              <a:rPr dirty="0"/>
              <a:t>Hosts web app at chosen URL, can scale resources up/down on-demand</a:t>
            </a:r>
          </a:p>
          <a:p>
            <a:pPr lvl="1"/>
            <a:r>
              <a:rPr dirty="0"/>
              <a:t>Load balancer fully managed by Heroku, scaling transparent</a:t>
            </a:r>
          </a:p>
          <a:p>
            <a:pPr lvl="1"/>
            <a:r>
              <a:rPr dirty="0"/>
              <a:t>Auto-scale down to use no resources, spins up container on reception of a request</a:t>
            </a:r>
          </a:p>
          <a:p>
            <a:pPr lvl="1"/>
            <a:r>
              <a:rPr dirty="0"/>
              <a:t>Dashboard for monitoring/reporting</a:t>
            </a:r>
            <a:endParaRPr lang="en-US" dirty="0"/>
          </a:p>
          <a:p>
            <a:r>
              <a:rPr lang="en-US" dirty="0"/>
              <a:t>Newcomers provide similar functionality (</a:t>
            </a:r>
            <a:r>
              <a:rPr lang="en-US" dirty="0" err="1"/>
              <a:t>Vercel</a:t>
            </a:r>
            <a:r>
              <a:rPr lang="en-US" dirty="0"/>
              <a:t>, Railway, </a:t>
            </a:r>
            <a:r>
              <a:rPr lang="en-US" dirty="0" err="1"/>
              <a:t>etc</a:t>
            </a:r>
            <a:r>
              <a:rPr lang="en-US" dirty="0"/>
              <a:t>)</a:t>
            </a:r>
          </a:p>
          <a:p>
            <a:r>
              <a:rPr lang="en-US" dirty="0"/>
              <a:t>Host PaaS on-premises, too (</a:t>
            </a:r>
            <a:r>
              <a:rPr lang="en-US" dirty="0" err="1"/>
              <a:t>Caprover</a:t>
            </a:r>
            <a:r>
              <a:rPr lang="en-US" dirty="0"/>
              <a:t>)</a:t>
            </a:r>
          </a:p>
        </p:txBody>
      </p:sp>
      <p:grpSp>
        <p:nvGrpSpPr>
          <p:cNvPr id="335" name="Container"/>
          <p:cNvGrpSpPr/>
          <p:nvPr/>
        </p:nvGrpSpPr>
        <p:grpSpPr>
          <a:xfrm>
            <a:off x="20609297" y="10959202"/>
            <a:ext cx="3624021" cy="1808103"/>
            <a:chOff x="0" y="0"/>
            <a:chExt cx="3624019" cy="1808102"/>
          </a:xfrm>
        </p:grpSpPr>
        <p:sp>
          <p:nvSpPr>
            <p:cNvPr id="333" name="Rectangle"/>
            <p:cNvSpPr/>
            <p:nvPr/>
          </p:nvSpPr>
          <p:spPr>
            <a:xfrm>
              <a:off x="0" y="-1"/>
              <a:ext cx="3624020" cy="1808104"/>
            </a:xfrm>
            <a:prstGeom prst="rect">
              <a:avLst/>
            </a:prstGeom>
            <a:solidFill>
              <a:srgbClr val="DEA983"/>
            </a:solidFill>
            <a:ln w="12700" cap="flat">
              <a:noFill/>
              <a:miter lim="400000"/>
            </a:ln>
            <a:effectLst/>
          </p:spPr>
          <p:txBody>
            <a:bodyPr wrap="square" lIns="50800" tIns="50800" rIns="50800" bIns="50800" numCol="1" anchor="t">
              <a:noAutofit/>
            </a:bodyPr>
            <a:lstStyle/>
            <a:p>
              <a:pPr algn="ctr" defTabSz="2438337">
                <a:defRPr sz="3000" b="1">
                  <a:latin typeface="Helvetica Neue"/>
                  <a:ea typeface="Helvetica Neue"/>
                  <a:cs typeface="Helvetica Neue"/>
                  <a:sym typeface="Helvetica Neue"/>
                </a:defRPr>
              </a:pPr>
              <a:endParaRPr/>
            </a:p>
          </p:txBody>
        </p:sp>
        <p:sp>
          <p:nvSpPr>
            <p:cNvPr id="334" name="Container"/>
            <p:cNvSpPr txBox="1"/>
            <p:nvPr/>
          </p:nvSpPr>
          <p:spPr>
            <a:xfrm>
              <a:off x="0" y="-1"/>
              <a:ext cx="3624020" cy="5604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ctr" defTabSz="2438337">
                <a:defRPr sz="3000" b="1">
                  <a:latin typeface="Helvetica Neue"/>
                  <a:ea typeface="Helvetica Neue"/>
                  <a:cs typeface="Helvetica Neue"/>
                  <a:sym typeface="Helvetica Neue"/>
                </a:defRPr>
              </a:lvl1pPr>
            </a:lstStyle>
            <a:p>
              <a:r>
                <a:t>Container</a:t>
              </a:r>
            </a:p>
          </p:txBody>
        </p:sp>
      </p:grpSp>
      <p:grpSp>
        <p:nvGrpSpPr>
          <p:cNvPr id="338" name="Our NodeJS App"/>
          <p:cNvGrpSpPr/>
          <p:nvPr/>
        </p:nvGrpSpPr>
        <p:grpSpPr>
          <a:xfrm>
            <a:off x="20774445" y="11551291"/>
            <a:ext cx="3293725" cy="1076757"/>
            <a:chOff x="0" y="0"/>
            <a:chExt cx="3293724" cy="1076755"/>
          </a:xfrm>
        </p:grpSpPr>
        <p:sp>
          <p:nvSpPr>
            <p:cNvPr id="336" name="Rectangle"/>
            <p:cNvSpPr/>
            <p:nvPr/>
          </p:nvSpPr>
          <p:spPr>
            <a:xfrm>
              <a:off x="-1" y="0"/>
              <a:ext cx="3293726" cy="107675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37" name="Our NodeJS App"/>
            <p:cNvSpPr txBox="1"/>
            <p:nvPr/>
          </p:nvSpPr>
          <p:spPr>
            <a:xfrm>
              <a:off x="-1" y="258153"/>
              <a:ext cx="3293726" cy="5604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Our NodeJS App</a:t>
              </a:r>
            </a:p>
          </p:txBody>
        </p:sp>
      </p:grpSp>
      <p:grpSp>
        <p:nvGrpSpPr>
          <p:cNvPr id="341" name="Container"/>
          <p:cNvGrpSpPr/>
          <p:nvPr/>
        </p:nvGrpSpPr>
        <p:grpSpPr>
          <a:xfrm>
            <a:off x="16639074" y="10959202"/>
            <a:ext cx="3624021" cy="1808103"/>
            <a:chOff x="0" y="0"/>
            <a:chExt cx="3624019" cy="1808102"/>
          </a:xfrm>
        </p:grpSpPr>
        <p:sp>
          <p:nvSpPr>
            <p:cNvPr id="339" name="Rectangle"/>
            <p:cNvSpPr/>
            <p:nvPr/>
          </p:nvSpPr>
          <p:spPr>
            <a:xfrm>
              <a:off x="0" y="-1"/>
              <a:ext cx="3624020" cy="1808104"/>
            </a:xfrm>
            <a:prstGeom prst="rect">
              <a:avLst/>
            </a:prstGeom>
            <a:solidFill>
              <a:srgbClr val="DEA983"/>
            </a:solidFill>
            <a:ln w="12700" cap="flat">
              <a:noFill/>
              <a:miter lim="400000"/>
            </a:ln>
            <a:effectLst/>
          </p:spPr>
          <p:txBody>
            <a:bodyPr wrap="square" lIns="50800" tIns="50800" rIns="50800" bIns="50800" numCol="1" anchor="t">
              <a:noAutofit/>
            </a:bodyPr>
            <a:lstStyle/>
            <a:p>
              <a:pPr algn="ctr" defTabSz="2438337">
                <a:defRPr sz="3000" b="1">
                  <a:latin typeface="Helvetica Neue"/>
                  <a:ea typeface="Helvetica Neue"/>
                  <a:cs typeface="Helvetica Neue"/>
                  <a:sym typeface="Helvetica Neue"/>
                </a:defRPr>
              </a:pPr>
              <a:endParaRPr/>
            </a:p>
          </p:txBody>
        </p:sp>
        <p:sp>
          <p:nvSpPr>
            <p:cNvPr id="340" name="Container"/>
            <p:cNvSpPr txBox="1"/>
            <p:nvPr/>
          </p:nvSpPr>
          <p:spPr>
            <a:xfrm>
              <a:off x="0" y="-1"/>
              <a:ext cx="3624020" cy="5604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ctr" defTabSz="2438337">
                <a:defRPr sz="3000" b="1">
                  <a:latin typeface="Helvetica Neue"/>
                  <a:ea typeface="Helvetica Neue"/>
                  <a:cs typeface="Helvetica Neue"/>
                  <a:sym typeface="Helvetica Neue"/>
                </a:defRPr>
              </a:lvl1pPr>
            </a:lstStyle>
            <a:p>
              <a:r>
                <a:rPr dirty="0"/>
                <a:t>Container</a:t>
              </a:r>
            </a:p>
          </p:txBody>
        </p:sp>
      </p:grpSp>
      <p:grpSp>
        <p:nvGrpSpPr>
          <p:cNvPr id="344" name="Our NodeJS App"/>
          <p:cNvGrpSpPr/>
          <p:nvPr/>
        </p:nvGrpSpPr>
        <p:grpSpPr>
          <a:xfrm>
            <a:off x="16804222" y="11551291"/>
            <a:ext cx="3293726" cy="1076757"/>
            <a:chOff x="0" y="0"/>
            <a:chExt cx="3293724" cy="1076755"/>
          </a:xfrm>
        </p:grpSpPr>
        <p:sp>
          <p:nvSpPr>
            <p:cNvPr id="342" name="Rectangle"/>
            <p:cNvSpPr/>
            <p:nvPr/>
          </p:nvSpPr>
          <p:spPr>
            <a:xfrm>
              <a:off x="0" y="0"/>
              <a:ext cx="3293725" cy="107675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43" name="Our NodeJS App"/>
            <p:cNvSpPr txBox="1"/>
            <p:nvPr/>
          </p:nvSpPr>
          <p:spPr>
            <a:xfrm>
              <a:off x="0" y="258153"/>
              <a:ext cx="3293725" cy="5604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Our NodeJS App</a:t>
              </a:r>
            </a:p>
          </p:txBody>
        </p:sp>
      </p:grpSp>
      <p:sp>
        <p:nvSpPr>
          <p:cNvPr id="345" name="Line"/>
          <p:cNvSpPr/>
          <p:nvPr/>
        </p:nvSpPr>
        <p:spPr>
          <a:xfrm flipH="1">
            <a:off x="18452012" y="9818448"/>
            <a:ext cx="1587342" cy="1055520"/>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sp>
        <p:nvSpPr>
          <p:cNvPr id="346" name="Line"/>
          <p:cNvSpPr/>
          <p:nvPr/>
        </p:nvSpPr>
        <p:spPr>
          <a:xfrm>
            <a:off x="20232793" y="9818448"/>
            <a:ext cx="1608216" cy="1055751"/>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sp>
        <p:nvSpPr>
          <p:cNvPr id="347" name="Line"/>
          <p:cNvSpPr/>
          <p:nvPr/>
        </p:nvSpPr>
        <p:spPr>
          <a:xfrm>
            <a:off x="20224503" y="7211966"/>
            <a:ext cx="1" cy="1330670"/>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grpSp>
        <p:nvGrpSpPr>
          <p:cNvPr id="350" name="Load balancer + traffic monitor"/>
          <p:cNvGrpSpPr/>
          <p:nvPr/>
        </p:nvGrpSpPr>
        <p:grpSpPr>
          <a:xfrm>
            <a:off x="18577641" y="8567397"/>
            <a:ext cx="3293726" cy="1270002"/>
            <a:chOff x="0" y="0"/>
            <a:chExt cx="3293724" cy="1270001"/>
          </a:xfrm>
        </p:grpSpPr>
        <p:sp>
          <p:nvSpPr>
            <p:cNvPr id="348" name="Rectangle"/>
            <p:cNvSpPr/>
            <p:nvPr/>
          </p:nvSpPr>
          <p:spPr>
            <a:xfrm>
              <a:off x="0" y="-1"/>
              <a:ext cx="3293725" cy="1270003"/>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49" name="Load balancer + traffic monitor"/>
            <p:cNvSpPr txBox="1"/>
            <p:nvPr/>
          </p:nvSpPr>
          <p:spPr>
            <a:xfrm>
              <a:off x="0" y="119826"/>
              <a:ext cx="3293725" cy="10303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Load balancer + traffic monitor</a:t>
              </a:r>
            </a:p>
          </p:txBody>
        </p:sp>
      </p:grpSp>
      <p:sp>
        <p:nvSpPr>
          <p:cNvPr id="351" name="HTTP requests"/>
          <p:cNvSpPr txBox="1"/>
          <p:nvPr/>
        </p:nvSpPr>
        <p:spPr>
          <a:xfrm>
            <a:off x="19091868" y="6726145"/>
            <a:ext cx="2265274"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2438337">
              <a:defRPr sz="2400" b="1">
                <a:latin typeface="Helvetica Neue"/>
                <a:ea typeface="Helvetica Neue"/>
                <a:cs typeface="Helvetica Neue"/>
                <a:sym typeface="Helvetica Neue"/>
              </a:defRPr>
            </a:lvl1pPr>
          </a:lstStyle>
          <a:p>
            <a:r>
              <a:rPr dirty="0"/>
              <a:t>HTTP requests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C579-8BB1-B2A1-7C7D-A3DE13D6DA99}"/>
              </a:ext>
            </a:extLst>
          </p:cNvPr>
          <p:cNvSpPr>
            <a:spLocks noGrp="1"/>
          </p:cNvSpPr>
          <p:nvPr>
            <p:ph type="title"/>
          </p:nvPr>
        </p:nvSpPr>
        <p:spPr/>
        <p:txBody>
          <a:bodyPr>
            <a:normAutofit/>
          </a:bodyPr>
          <a:lstStyle/>
          <a:p>
            <a:r>
              <a:rPr lang="en-US" sz="6600" dirty="0"/>
              <a:t>Render.com uses a mixed strategy for implementation</a:t>
            </a:r>
          </a:p>
        </p:txBody>
      </p:sp>
      <p:sp>
        <p:nvSpPr>
          <p:cNvPr id="3" name="Text Placeholder 2">
            <a:extLst>
              <a:ext uri="{FF2B5EF4-FFF2-40B4-BE49-F238E27FC236}">
                <a16:creationId xmlns:a16="http://schemas.microsoft.com/office/drawing/2014/main" id="{E20A4F1D-4448-9AE3-5588-7A8323A722B7}"/>
              </a:ext>
            </a:extLst>
          </p:cNvPr>
          <p:cNvSpPr>
            <a:spLocks noGrp="1"/>
          </p:cNvSpPr>
          <p:nvPr>
            <p:ph type="body" idx="1"/>
          </p:nvPr>
        </p:nvSpPr>
        <p:spPr/>
        <p:txBody>
          <a:bodyPr/>
          <a:lstStyle/>
          <a:p>
            <a:r>
              <a:rPr lang="en-US" dirty="0"/>
              <a:t>Web services are run in containers on their app servers. </a:t>
            </a:r>
          </a:p>
          <a:p>
            <a:pPr lvl="1"/>
            <a:r>
              <a:rPr lang="en-US" dirty="0"/>
              <a:t>Load balancers, dashboards, etc. are shared by all users</a:t>
            </a:r>
          </a:p>
          <a:p>
            <a:pPr lvl="1"/>
            <a:r>
              <a:rPr lang="en-US" dirty="0"/>
              <a:t>Other services: </a:t>
            </a:r>
            <a:r>
              <a:rPr lang="en-US" dirty="0" err="1"/>
              <a:t>eg</a:t>
            </a:r>
            <a:r>
              <a:rPr lang="en-US" dirty="0"/>
              <a:t> Redis ("Software as a Service")</a:t>
            </a:r>
          </a:p>
          <a:p>
            <a:r>
              <a:rPr lang="en-US" dirty="0"/>
              <a:t>"Static Web Sites" are hosted as static files on their CDN.</a:t>
            </a:r>
          </a:p>
          <a:p>
            <a:pPr lvl="1"/>
            <a:r>
              <a:rPr lang="en-US" dirty="0"/>
              <a:t>minimizes load times for users world-wide.</a:t>
            </a:r>
          </a:p>
        </p:txBody>
      </p:sp>
    </p:spTree>
    <p:extLst>
      <p:ext uri="{BB962C8B-B14F-4D97-AF65-F5344CB8AC3E}">
        <p14:creationId xmlns:p14="http://schemas.microsoft.com/office/powerpoint/2010/main" val="333717984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oftware as a Service is Fully Managed"/>
          <p:cNvSpPr txBox="1">
            <a:spLocks noGrp="1"/>
          </p:cNvSpPr>
          <p:nvPr>
            <p:ph type="title"/>
          </p:nvPr>
        </p:nvSpPr>
        <p:spPr>
          <a:prstGeom prst="rect">
            <a:avLst/>
          </a:prstGeom>
        </p:spPr>
        <p:txBody>
          <a:bodyPr>
            <a:normAutofit/>
          </a:bodyPr>
          <a:lstStyle/>
          <a:p>
            <a:r>
              <a:rPr sz="6600" dirty="0"/>
              <a:t>Software as a Service</a:t>
            </a:r>
            <a:r>
              <a:rPr lang="en-US" sz="6600" dirty="0"/>
              <a:t> adds more vendor-managed apps</a:t>
            </a:r>
            <a:endParaRPr sz="6600" dirty="0"/>
          </a:p>
        </p:txBody>
      </p:sp>
      <p:sp>
        <p:nvSpPr>
          <p:cNvPr id="356" name="Slide Subtitle"/>
          <p:cNvSpPr txBox="1">
            <a:spLocks noGrp="1"/>
          </p:cNvSpPr>
          <p:nvPr>
            <p:ph type="body" idx="1"/>
          </p:nvPr>
        </p:nvSpPr>
        <p:spPr>
          <a:prstGeom prst="rect">
            <a:avLst/>
          </a:prstGeom>
        </p:spPr>
        <p:txBody>
          <a:bodyPr/>
          <a:lstStyle/>
          <a:p>
            <a:r>
              <a:rPr dirty="0"/>
              <a:t>Providers </a:t>
            </a:r>
            <a:r>
              <a:rPr lang="en-US" dirty="0"/>
              <a:t>may </a:t>
            </a:r>
            <a:r>
              <a:rPr dirty="0"/>
              <a:t>also develop custom software offered only as a service</a:t>
            </a:r>
          </a:p>
          <a:p>
            <a:r>
              <a:rPr dirty="0"/>
              <a:t>Examples:</a:t>
            </a:r>
          </a:p>
          <a:p>
            <a:pPr lvl="1"/>
            <a:r>
              <a:rPr dirty="0"/>
              <a:t>PostgreSQL (open source)</a:t>
            </a:r>
          </a:p>
          <a:p>
            <a:pPr lvl="1"/>
            <a:r>
              <a:rPr dirty="0"/>
              <a:t>Twilio Programmable Video (proprietary chat) </a:t>
            </a:r>
          </a:p>
        </p:txBody>
      </p:sp>
      <p:sp>
        <p:nvSpPr>
          <p:cNvPr id="357"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358"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384" name="Group"/>
          <p:cNvGrpSpPr/>
          <p:nvPr/>
        </p:nvGrpSpPr>
        <p:grpSpPr>
          <a:xfrm>
            <a:off x="16759398" y="3990182"/>
            <a:ext cx="3362793" cy="7983605"/>
            <a:chOff x="0" y="0"/>
            <a:chExt cx="3362792" cy="7983604"/>
          </a:xfrm>
        </p:grpSpPr>
        <p:grpSp>
          <p:nvGrpSpPr>
            <p:cNvPr id="361" name="Physical data center"/>
            <p:cNvGrpSpPr/>
            <p:nvPr/>
          </p:nvGrpSpPr>
          <p:grpSpPr>
            <a:xfrm>
              <a:off x="76119" y="6644629"/>
              <a:ext cx="3210553" cy="766024"/>
              <a:chOff x="0" y="0"/>
              <a:chExt cx="3210552" cy="766023"/>
            </a:xfrm>
          </p:grpSpPr>
          <p:sp>
            <p:nvSpPr>
              <p:cNvPr id="3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0"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64" name="Network"/>
            <p:cNvGrpSpPr/>
            <p:nvPr/>
          </p:nvGrpSpPr>
          <p:grpSpPr>
            <a:xfrm>
              <a:off x="76119" y="5691216"/>
              <a:ext cx="3210553" cy="766024"/>
              <a:chOff x="0" y="0"/>
              <a:chExt cx="3210552" cy="766023"/>
            </a:xfrm>
          </p:grpSpPr>
          <p:sp>
            <p:nvSpPr>
              <p:cNvPr id="3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3"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7" name="Storage"/>
            <p:cNvGrpSpPr/>
            <p:nvPr/>
          </p:nvGrpSpPr>
          <p:grpSpPr>
            <a:xfrm>
              <a:off x="76119" y="4737801"/>
              <a:ext cx="3210553" cy="766025"/>
              <a:chOff x="0" y="0"/>
              <a:chExt cx="3210552" cy="766024"/>
            </a:xfrm>
          </p:grpSpPr>
          <p:sp>
            <p:nvSpPr>
              <p:cNvPr id="365"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6"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0" name="Physical Server"/>
            <p:cNvGrpSpPr/>
            <p:nvPr/>
          </p:nvGrpSpPr>
          <p:grpSpPr>
            <a:xfrm>
              <a:off x="76119" y="3784386"/>
              <a:ext cx="3210553" cy="766025"/>
              <a:chOff x="0" y="0"/>
              <a:chExt cx="3210552" cy="766024"/>
            </a:xfrm>
          </p:grpSpPr>
          <p:sp>
            <p:nvSpPr>
              <p:cNvPr id="36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9"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73" name="Operating System"/>
            <p:cNvGrpSpPr/>
            <p:nvPr/>
          </p:nvGrpSpPr>
          <p:grpSpPr>
            <a:xfrm>
              <a:off x="76119" y="1906830"/>
              <a:ext cx="3210553" cy="766024"/>
              <a:chOff x="0" y="0"/>
              <a:chExt cx="3210552" cy="766023"/>
            </a:xfrm>
          </p:grpSpPr>
          <p:sp>
            <p:nvSpPr>
              <p:cNvPr id="371"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2"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76" name="Middleware"/>
            <p:cNvGrpSpPr/>
            <p:nvPr/>
          </p:nvGrpSpPr>
          <p:grpSpPr>
            <a:xfrm>
              <a:off x="76119" y="953415"/>
              <a:ext cx="3210553" cy="766024"/>
              <a:chOff x="0" y="0"/>
              <a:chExt cx="3210552" cy="766023"/>
            </a:xfrm>
          </p:grpSpPr>
          <p:sp>
            <p:nvSpPr>
              <p:cNvPr id="374"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5"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379" name="Application"/>
            <p:cNvGrpSpPr/>
            <p:nvPr/>
          </p:nvGrpSpPr>
          <p:grpSpPr>
            <a:xfrm>
              <a:off x="76119" y="0"/>
              <a:ext cx="3210553" cy="766024"/>
              <a:chOff x="0" y="0"/>
              <a:chExt cx="3210552" cy="766023"/>
            </a:xfrm>
          </p:grpSpPr>
          <p:sp>
            <p:nvSpPr>
              <p:cNvPr id="377"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8"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82" name="Virtualization"/>
            <p:cNvGrpSpPr/>
            <p:nvPr/>
          </p:nvGrpSpPr>
          <p:grpSpPr>
            <a:xfrm>
              <a:off x="76119" y="2860244"/>
              <a:ext cx="3210553" cy="766025"/>
              <a:chOff x="0" y="0"/>
              <a:chExt cx="3210552" cy="766024"/>
            </a:xfrm>
          </p:grpSpPr>
          <p:sp>
            <p:nvSpPr>
              <p:cNvPr id="380"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1"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383" name="I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IaaS</a:t>
              </a:r>
            </a:p>
          </p:txBody>
        </p:sp>
      </p:grpSp>
      <p:grpSp>
        <p:nvGrpSpPr>
          <p:cNvPr id="410" name="Group"/>
          <p:cNvGrpSpPr/>
          <p:nvPr/>
        </p:nvGrpSpPr>
        <p:grpSpPr>
          <a:xfrm>
            <a:off x="20530624" y="3968200"/>
            <a:ext cx="3362793" cy="8027569"/>
            <a:chOff x="0" y="0"/>
            <a:chExt cx="3362792" cy="8027568"/>
          </a:xfrm>
        </p:grpSpPr>
        <p:grpSp>
          <p:nvGrpSpPr>
            <p:cNvPr id="387" name="Physical data center"/>
            <p:cNvGrpSpPr/>
            <p:nvPr/>
          </p:nvGrpSpPr>
          <p:grpSpPr>
            <a:xfrm>
              <a:off x="76119" y="6644630"/>
              <a:ext cx="3210553" cy="766024"/>
              <a:chOff x="0" y="0"/>
              <a:chExt cx="3210552" cy="766023"/>
            </a:xfrm>
          </p:grpSpPr>
          <p:sp>
            <p:nvSpPr>
              <p:cNvPr id="38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6"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90" name="Network"/>
            <p:cNvGrpSpPr/>
            <p:nvPr/>
          </p:nvGrpSpPr>
          <p:grpSpPr>
            <a:xfrm>
              <a:off x="76119" y="5691215"/>
              <a:ext cx="3210553" cy="766024"/>
              <a:chOff x="0" y="0"/>
              <a:chExt cx="3210552" cy="766023"/>
            </a:xfrm>
          </p:grpSpPr>
          <p:sp>
            <p:nvSpPr>
              <p:cNvPr id="388"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9"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93" name="Storage"/>
            <p:cNvGrpSpPr/>
            <p:nvPr/>
          </p:nvGrpSpPr>
          <p:grpSpPr>
            <a:xfrm>
              <a:off x="76119" y="4737801"/>
              <a:ext cx="3210553" cy="766024"/>
              <a:chOff x="0" y="0"/>
              <a:chExt cx="3210552" cy="766023"/>
            </a:xfrm>
          </p:grpSpPr>
          <p:sp>
            <p:nvSpPr>
              <p:cNvPr id="391"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2"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96" name="Physical Server"/>
            <p:cNvGrpSpPr/>
            <p:nvPr/>
          </p:nvGrpSpPr>
          <p:grpSpPr>
            <a:xfrm>
              <a:off x="76119" y="3784387"/>
              <a:ext cx="3210553" cy="766024"/>
              <a:chOff x="0" y="0"/>
              <a:chExt cx="3210552" cy="766023"/>
            </a:xfrm>
          </p:grpSpPr>
          <p:sp>
            <p:nvSpPr>
              <p:cNvPr id="39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5"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99" name="Operating System"/>
            <p:cNvGrpSpPr/>
            <p:nvPr/>
          </p:nvGrpSpPr>
          <p:grpSpPr>
            <a:xfrm>
              <a:off x="76119" y="1906830"/>
              <a:ext cx="3210553" cy="766024"/>
              <a:chOff x="0" y="0"/>
              <a:chExt cx="3210552" cy="766023"/>
            </a:xfrm>
          </p:grpSpPr>
          <p:sp>
            <p:nvSpPr>
              <p:cNvPr id="39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8"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02" name="Middleware"/>
            <p:cNvGrpSpPr/>
            <p:nvPr/>
          </p:nvGrpSpPr>
          <p:grpSpPr>
            <a:xfrm>
              <a:off x="76119" y="953415"/>
              <a:ext cx="3210553" cy="766024"/>
              <a:chOff x="0" y="0"/>
              <a:chExt cx="3210552" cy="766023"/>
            </a:xfrm>
          </p:grpSpPr>
          <p:sp>
            <p:nvSpPr>
              <p:cNvPr id="40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1"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5" name="Application"/>
            <p:cNvGrpSpPr/>
            <p:nvPr/>
          </p:nvGrpSpPr>
          <p:grpSpPr>
            <a:xfrm>
              <a:off x="76119" y="0"/>
              <a:ext cx="3210553" cy="766024"/>
              <a:chOff x="0" y="0"/>
              <a:chExt cx="3210552" cy="766023"/>
            </a:xfrm>
          </p:grpSpPr>
          <p:sp>
            <p:nvSpPr>
              <p:cNvPr id="40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4"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08" name="Virtualization"/>
            <p:cNvGrpSpPr/>
            <p:nvPr/>
          </p:nvGrpSpPr>
          <p:grpSpPr>
            <a:xfrm>
              <a:off x="76119" y="2860245"/>
              <a:ext cx="3210553" cy="766024"/>
              <a:chOff x="0" y="0"/>
              <a:chExt cx="3210552" cy="766023"/>
            </a:xfrm>
          </p:grpSpPr>
          <p:sp>
            <p:nvSpPr>
              <p:cNvPr id="40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7"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09"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elf-managed vs Vendor-managed Infrastructure"/>
          <p:cNvSpPr txBox="1">
            <a:spLocks noGrp="1"/>
          </p:cNvSpPr>
          <p:nvPr>
            <p:ph type="title"/>
          </p:nvPr>
        </p:nvSpPr>
        <p:spPr>
          <a:prstGeom prst="rect">
            <a:avLst/>
          </a:prstGeom>
        </p:spPr>
        <p:txBody>
          <a:bodyPr>
            <a:normAutofit/>
          </a:bodyPr>
          <a:lstStyle/>
          <a:p>
            <a:r>
              <a:rPr sz="6600" dirty="0"/>
              <a:t>Self-managed vs Vendor-managed Infrastructure</a:t>
            </a:r>
            <a:r>
              <a:rPr lang="en-US" sz="6600" dirty="0"/>
              <a:t> Tradeoffs</a:t>
            </a:r>
            <a:endParaRPr sz="6600" dirty="0"/>
          </a:p>
        </p:txBody>
      </p:sp>
      <p:sp>
        <p:nvSpPr>
          <p:cNvPr id="415" name="Slide Subtitle"/>
          <p:cNvSpPr txBox="1">
            <a:spLocks noGrp="1"/>
          </p:cNvSpPr>
          <p:nvPr>
            <p:ph type="body" idx="1"/>
          </p:nvPr>
        </p:nvSpPr>
        <p:spPr>
          <a:xfrm>
            <a:off x="1676400" y="3000319"/>
            <a:ext cx="14598446" cy="8702677"/>
          </a:xfrm>
          <a:prstGeom prst="rect">
            <a:avLst/>
          </a:prstGeom>
        </p:spPr>
        <p:txBody>
          <a:bodyPr>
            <a:normAutofit fontScale="92500" lnSpcReduction="20000"/>
          </a:bodyPr>
          <a:lstStyle/>
          <a:p>
            <a:r>
              <a:rPr lang="en-US" dirty="0"/>
              <a:t>Consider who manages each tier in the stack</a:t>
            </a:r>
          </a:p>
          <a:p>
            <a:r>
              <a:rPr dirty="0"/>
              <a:t>Benefits to vendor-managed options:</a:t>
            </a:r>
          </a:p>
          <a:p>
            <a:pPr lvl="1"/>
            <a:r>
              <a:rPr dirty="0"/>
              <a:t>More ways to reduce resource consumption, improve resource utilization</a:t>
            </a:r>
          </a:p>
          <a:p>
            <a:pPr lvl="1"/>
            <a:r>
              <a:rPr dirty="0"/>
              <a:t>Less management burden</a:t>
            </a:r>
          </a:p>
          <a:p>
            <a:pPr lvl="1"/>
            <a:r>
              <a:rPr dirty="0"/>
              <a:t>Less capital investment, </a:t>
            </a:r>
            <a:r>
              <a:rPr lang="en-US" dirty="0"/>
              <a:t>more flexibility in scaling</a:t>
            </a:r>
            <a:endParaRPr dirty="0"/>
          </a:p>
          <a:p>
            <a:r>
              <a:rPr dirty="0"/>
              <a:t>Benefits to self-managed options:</a:t>
            </a:r>
          </a:p>
          <a:p>
            <a:pPr lvl="1"/>
            <a:r>
              <a:rPr dirty="0"/>
              <a:t>Greater flexibility </a:t>
            </a:r>
            <a:r>
              <a:rPr lang="en-US" dirty="0"/>
              <a:t>to migrate between software platforms</a:t>
            </a:r>
            <a:endParaRPr dirty="0"/>
          </a:p>
          <a:p>
            <a:pPr lvl="1"/>
            <a:r>
              <a:rPr lang="en-US" dirty="0"/>
              <a:t>More capital investment, potentially less operating expense</a:t>
            </a:r>
            <a:endParaRPr dirty="0"/>
          </a:p>
        </p:txBody>
      </p:sp>
      <p:sp>
        <p:nvSpPr>
          <p:cNvPr id="416"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417"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469" name="Group"/>
          <p:cNvGrpSpPr/>
          <p:nvPr/>
        </p:nvGrpSpPr>
        <p:grpSpPr>
          <a:xfrm>
            <a:off x="20530624" y="3739600"/>
            <a:ext cx="3362793" cy="8027569"/>
            <a:chOff x="0" y="0"/>
            <a:chExt cx="3362792" cy="8027568"/>
          </a:xfrm>
        </p:grpSpPr>
        <p:grpSp>
          <p:nvGrpSpPr>
            <p:cNvPr id="446" name="Physical data center"/>
            <p:cNvGrpSpPr/>
            <p:nvPr/>
          </p:nvGrpSpPr>
          <p:grpSpPr>
            <a:xfrm>
              <a:off x="76119" y="6644630"/>
              <a:ext cx="3210553" cy="766024"/>
              <a:chOff x="0" y="0"/>
              <a:chExt cx="3210552" cy="766023"/>
            </a:xfrm>
          </p:grpSpPr>
          <p:sp>
            <p:nvSpPr>
              <p:cNvPr id="44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5"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49" name="Network"/>
            <p:cNvGrpSpPr/>
            <p:nvPr/>
          </p:nvGrpSpPr>
          <p:grpSpPr>
            <a:xfrm>
              <a:off x="76119" y="5691215"/>
              <a:ext cx="3210553" cy="766024"/>
              <a:chOff x="0" y="0"/>
              <a:chExt cx="3210552" cy="766023"/>
            </a:xfrm>
          </p:grpSpPr>
          <p:sp>
            <p:nvSpPr>
              <p:cNvPr id="44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8"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452" name="Storage"/>
            <p:cNvGrpSpPr/>
            <p:nvPr/>
          </p:nvGrpSpPr>
          <p:grpSpPr>
            <a:xfrm>
              <a:off x="76119" y="4737801"/>
              <a:ext cx="3210553" cy="766024"/>
              <a:chOff x="0" y="0"/>
              <a:chExt cx="3210552" cy="766023"/>
            </a:xfrm>
          </p:grpSpPr>
          <p:sp>
            <p:nvSpPr>
              <p:cNvPr id="45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1"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55" name="Physical Server"/>
            <p:cNvGrpSpPr/>
            <p:nvPr/>
          </p:nvGrpSpPr>
          <p:grpSpPr>
            <a:xfrm>
              <a:off x="76119" y="3784387"/>
              <a:ext cx="3210553" cy="766024"/>
              <a:chOff x="0" y="0"/>
              <a:chExt cx="3210552" cy="766023"/>
            </a:xfrm>
          </p:grpSpPr>
          <p:sp>
            <p:nvSpPr>
              <p:cNvPr id="45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4"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Physical Server</a:t>
                </a:r>
              </a:p>
            </p:txBody>
          </p:sp>
        </p:grpSp>
        <p:grpSp>
          <p:nvGrpSpPr>
            <p:cNvPr id="458" name="Operating System"/>
            <p:cNvGrpSpPr/>
            <p:nvPr/>
          </p:nvGrpSpPr>
          <p:grpSpPr>
            <a:xfrm>
              <a:off x="76119" y="1906830"/>
              <a:ext cx="3210553" cy="766024"/>
              <a:chOff x="0" y="0"/>
              <a:chExt cx="3210552" cy="766023"/>
            </a:xfrm>
          </p:grpSpPr>
          <p:sp>
            <p:nvSpPr>
              <p:cNvPr id="45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7"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61" name="Middleware"/>
            <p:cNvGrpSpPr/>
            <p:nvPr/>
          </p:nvGrpSpPr>
          <p:grpSpPr>
            <a:xfrm>
              <a:off x="76119" y="953415"/>
              <a:ext cx="3210553" cy="766024"/>
              <a:chOff x="0" y="0"/>
              <a:chExt cx="3210552" cy="766023"/>
            </a:xfrm>
          </p:grpSpPr>
          <p:sp>
            <p:nvSpPr>
              <p:cNvPr id="4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0"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64" name="Application"/>
            <p:cNvGrpSpPr/>
            <p:nvPr/>
          </p:nvGrpSpPr>
          <p:grpSpPr>
            <a:xfrm>
              <a:off x="76119" y="0"/>
              <a:ext cx="3210553" cy="766024"/>
              <a:chOff x="0" y="0"/>
              <a:chExt cx="3210552" cy="766023"/>
            </a:xfrm>
          </p:grpSpPr>
          <p:sp>
            <p:nvSpPr>
              <p:cNvPr id="4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3"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67" name="Virtualization"/>
            <p:cNvGrpSpPr/>
            <p:nvPr/>
          </p:nvGrpSpPr>
          <p:grpSpPr>
            <a:xfrm>
              <a:off x="76119" y="2860245"/>
              <a:ext cx="3210553" cy="766024"/>
              <a:chOff x="0" y="0"/>
              <a:chExt cx="3210552" cy="766023"/>
            </a:xfrm>
          </p:grpSpPr>
          <p:sp>
            <p:nvSpPr>
              <p:cNvPr id="46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6"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68"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grpSp>
        <p:nvGrpSpPr>
          <p:cNvPr id="495" name="Group"/>
          <p:cNvGrpSpPr/>
          <p:nvPr/>
        </p:nvGrpSpPr>
        <p:grpSpPr>
          <a:xfrm>
            <a:off x="16759398" y="3715732"/>
            <a:ext cx="3362793" cy="7987264"/>
            <a:chOff x="0" y="0"/>
            <a:chExt cx="3362792" cy="7987263"/>
          </a:xfrm>
        </p:grpSpPr>
        <p:grpSp>
          <p:nvGrpSpPr>
            <p:cNvPr id="472" name="Physical data center"/>
            <p:cNvGrpSpPr/>
            <p:nvPr/>
          </p:nvGrpSpPr>
          <p:grpSpPr>
            <a:xfrm>
              <a:off x="76119" y="6648287"/>
              <a:ext cx="3210553" cy="766024"/>
              <a:chOff x="0" y="0"/>
              <a:chExt cx="3210552" cy="766023"/>
            </a:xfrm>
          </p:grpSpPr>
          <p:sp>
            <p:nvSpPr>
              <p:cNvPr id="47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1"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75" name="Network"/>
            <p:cNvGrpSpPr/>
            <p:nvPr/>
          </p:nvGrpSpPr>
          <p:grpSpPr>
            <a:xfrm>
              <a:off x="76119" y="5698533"/>
              <a:ext cx="3210553" cy="766024"/>
              <a:chOff x="0" y="0"/>
              <a:chExt cx="3210552" cy="766023"/>
            </a:xfrm>
          </p:grpSpPr>
          <p:sp>
            <p:nvSpPr>
              <p:cNvPr id="473"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4"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Network</a:t>
                </a:r>
              </a:p>
            </p:txBody>
          </p:sp>
        </p:grpSp>
        <p:grpSp>
          <p:nvGrpSpPr>
            <p:cNvPr id="478" name="Storage"/>
            <p:cNvGrpSpPr/>
            <p:nvPr/>
          </p:nvGrpSpPr>
          <p:grpSpPr>
            <a:xfrm>
              <a:off x="76119" y="4748776"/>
              <a:ext cx="3210553" cy="766025"/>
              <a:chOff x="0" y="0"/>
              <a:chExt cx="3210552" cy="766024"/>
            </a:xfrm>
          </p:grpSpPr>
          <p:sp>
            <p:nvSpPr>
              <p:cNvPr id="476" name="Rectangle"/>
              <p:cNvSpPr/>
              <p:nvPr/>
            </p:nvSpPr>
            <p:spPr>
              <a:xfrm>
                <a:off x="-1" y="-1"/>
                <a:ext cx="3210554" cy="766026"/>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7"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81" name="Physical Server"/>
            <p:cNvGrpSpPr/>
            <p:nvPr/>
          </p:nvGrpSpPr>
          <p:grpSpPr>
            <a:xfrm>
              <a:off x="76119" y="3799021"/>
              <a:ext cx="3210553" cy="766024"/>
              <a:chOff x="0" y="0"/>
              <a:chExt cx="3210552" cy="766023"/>
            </a:xfrm>
          </p:grpSpPr>
          <p:sp>
            <p:nvSpPr>
              <p:cNvPr id="479"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0"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484" name="Operating System"/>
            <p:cNvGrpSpPr/>
            <p:nvPr/>
          </p:nvGrpSpPr>
          <p:grpSpPr>
            <a:xfrm>
              <a:off x="76119" y="1899511"/>
              <a:ext cx="3210553" cy="766024"/>
              <a:chOff x="0" y="0"/>
              <a:chExt cx="3210552" cy="766023"/>
            </a:xfrm>
          </p:grpSpPr>
          <p:sp>
            <p:nvSpPr>
              <p:cNvPr id="482"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3"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87" name="Middleware"/>
            <p:cNvGrpSpPr/>
            <p:nvPr/>
          </p:nvGrpSpPr>
          <p:grpSpPr>
            <a:xfrm>
              <a:off x="76119" y="949755"/>
              <a:ext cx="3210553" cy="766024"/>
              <a:chOff x="0" y="0"/>
              <a:chExt cx="3210552" cy="766023"/>
            </a:xfrm>
          </p:grpSpPr>
          <p:sp>
            <p:nvSpPr>
              <p:cNvPr id="485"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6"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90" name="Application"/>
            <p:cNvGrpSpPr/>
            <p:nvPr/>
          </p:nvGrpSpPr>
          <p:grpSpPr>
            <a:xfrm>
              <a:off x="76119" y="0"/>
              <a:ext cx="3210553" cy="766024"/>
              <a:chOff x="0" y="0"/>
              <a:chExt cx="3210552" cy="766023"/>
            </a:xfrm>
          </p:grpSpPr>
          <p:sp>
            <p:nvSpPr>
              <p:cNvPr id="488"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9"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sp>
          <p:nvSpPr>
            <p:cNvPr id="491" name="Traditional, on-premises computing"/>
            <p:cNvSpPr/>
            <p:nvPr/>
          </p:nvSpPr>
          <p:spPr>
            <a:xfrm>
              <a:off x="0" y="7987263"/>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Traditional, on-premises computing</a:t>
              </a:r>
            </a:p>
          </p:txBody>
        </p:sp>
        <p:grpSp>
          <p:nvGrpSpPr>
            <p:cNvPr id="494" name="Virtualization"/>
            <p:cNvGrpSpPr/>
            <p:nvPr/>
          </p:nvGrpSpPr>
          <p:grpSpPr>
            <a:xfrm>
              <a:off x="76119" y="2849266"/>
              <a:ext cx="3210553" cy="766024"/>
              <a:chOff x="0" y="0"/>
              <a:chExt cx="3210552" cy="766023"/>
            </a:xfrm>
          </p:grpSpPr>
          <p:sp>
            <p:nvSpPr>
              <p:cNvPr id="492"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93"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How to Deploy Web Applications?"/>
          <p:cNvSpPr txBox="1">
            <a:spLocks noGrp="1"/>
          </p:cNvSpPr>
          <p:nvPr>
            <p:ph type="title"/>
          </p:nvPr>
        </p:nvSpPr>
        <p:spPr>
          <a:prstGeom prst="rect">
            <a:avLst/>
          </a:prstGeom>
        </p:spPr>
        <p:txBody>
          <a:bodyPr>
            <a:normAutofit/>
          </a:bodyPr>
          <a:lstStyle/>
          <a:p>
            <a:r>
              <a:rPr sz="6600" dirty="0"/>
              <a:t>How to deploy web apps?</a:t>
            </a:r>
          </a:p>
        </p:txBody>
      </p:sp>
      <p:sp>
        <p:nvSpPr>
          <p:cNvPr id="42" name="Slide Subtitle"/>
          <p:cNvSpPr txBox="1">
            <a:spLocks noGrp="1"/>
          </p:cNvSpPr>
          <p:nvPr>
            <p:ph type="body" idx="1"/>
          </p:nvPr>
        </p:nvSpPr>
        <p:spPr>
          <a:xfrm>
            <a:off x="1676400" y="3000319"/>
            <a:ext cx="15774692" cy="10336540"/>
          </a:xfrm>
          <a:prstGeom prst="rect">
            <a:avLst/>
          </a:prstGeom>
        </p:spPr>
        <p:txBody>
          <a:bodyPr>
            <a:normAutofit/>
          </a:bodyPr>
          <a:lstStyle/>
          <a:p>
            <a:r>
              <a:rPr dirty="0"/>
              <a:t>What we need:</a:t>
            </a:r>
          </a:p>
          <a:p>
            <a:pPr lvl="1"/>
            <a:r>
              <a:rPr dirty="0"/>
              <a:t>A server that can run our application</a:t>
            </a:r>
          </a:p>
          <a:p>
            <a:pPr lvl="1"/>
            <a:r>
              <a:rPr dirty="0"/>
              <a:t>A network that is configured to route requests from an address to that server</a:t>
            </a:r>
            <a:endParaRPr lang="en-US" dirty="0"/>
          </a:p>
          <a:p>
            <a:pPr lvl="1"/>
            <a:r>
              <a:rPr lang="en-US" dirty="0"/>
              <a:t>Some way for you to securely</a:t>
            </a:r>
            <a:br>
              <a:rPr lang="en-US" dirty="0"/>
            </a:br>
            <a:r>
              <a:rPr lang="en-US" dirty="0"/>
              <a:t>access the server to change </a:t>
            </a:r>
            <a:br>
              <a:rPr lang="en-US" dirty="0"/>
            </a:br>
            <a:r>
              <a:rPr lang="en-US" dirty="0"/>
              <a:t>what’s on it</a:t>
            </a:r>
            <a:endParaRPr dirty="0"/>
          </a:p>
        </p:txBody>
      </p:sp>
      <p:pic>
        <p:nvPicPr>
          <p:cNvPr id="9" name="Picture 8">
            <a:extLst>
              <a:ext uri="{FF2B5EF4-FFF2-40B4-BE49-F238E27FC236}">
                <a16:creationId xmlns:a16="http://schemas.microsoft.com/office/drawing/2014/main" id="{08783995-7408-7FF7-CB8F-DFB856E034F9}"/>
              </a:ext>
            </a:extLst>
          </p:cNvPr>
          <p:cNvPicPr>
            <a:picLocks noChangeAspect="1"/>
          </p:cNvPicPr>
          <p:nvPr/>
        </p:nvPicPr>
        <p:blipFill>
          <a:blip r:embed="rId3"/>
          <a:stretch>
            <a:fillRect/>
          </a:stretch>
        </p:blipFill>
        <p:spPr>
          <a:xfrm>
            <a:off x="11911206" y="6330991"/>
            <a:ext cx="12223750" cy="6861659"/>
          </a:xfrm>
          <a:prstGeom prst="rect">
            <a:avLst/>
          </a:prstGeom>
        </p:spPr>
      </p:pic>
      <p:sp>
        <p:nvSpPr>
          <p:cNvPr id="10" name="TextBox 9">
            <a:extLst>
              <a:ext uri="{FF2B5EF4-FFF2-40B4-BE49-F238E27FC236}">
                <a16:creationId xmlns:a16="http://schemas.microsoft.com/office/drawing/2014/main" id="{32AB2125-0C08-57B3-220A-06710A9EDDE1}"/>
              </a:ext>
            </a:extLst>
          </p:cNvPr>
          <p:cNvSpPr txBox="1"/>
          <p:nvPr/>
        </p:nvSpPr>
        <p:spPr>
          <a:xfrm>
            <a:off x="17812801" y="13217828"/>
            <a:ext cx="6421949" cy="46166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1800" b="0" i="1" u="none" strike="noStrike" cap="none" spc="0" normalizeH="0" baseline="0" dirty="0">
                <a:ln>
                  <a:noFill/>
                </a:ln>
                <a:solidFill>
                  <a:srgbClr val="000000"/>
                </a:solidFill>
                <a:effectLst/>
                <a:uFillTx/>
                <a:latin typeface="+mj-lt"/>
                <a:ea typeface="+mj-ea"/>
                <a:cs typeface="+mj-cs"/>
                <a:sym typeface="Calibri"/>
              </a:rPr>
              <a:t>Donald Glover as Rich Purnell in a JPL data center in “The Martian”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loud Infrastructure is Best Suited for Variable Workloads"/>
          <p:cNvSpPr txBox="1">
            <a:spLocks noGrp="1"/>
          </p:cNvSpPr>
          <p:nvPr>
            <p:ph type="title"/>
          </p:nvPr>
        </p:nvSpPr>
        <p:spPr>
          <a:prstGeom prst="rect">
            <a:avLst/>
          </a:prstGeom>
        </p:spPr>
        <p:txBody>
          <a:bodyPr>
            <a:normAutofit/>
          </a:bodyPr>
          <a:lstStyle/>
          <a:p>
            <a:r>
              <a:rPr sz="6600" dirty="0"/>
              <a:t>Cloud Infrastructure </a:t>
            </a:r>
            <a:r>
              <a:rPr lang="en-US" sz="6600" dirty="0"/>
              <a:t>can be better </a:t>
            </a:r>
            <a:r>
              <a:rPr sz="6600" dirty="0"/>
              <a:t>for variable workloads</a:t>
            </a:r>
          </a:p>
        </p:txBody>
      </p:sp>
      <p:sp>
        <p:nvSpPr>
          <p:cNvPr id="500" name="Slide Subtitle"/>
          <p:cNvSpPr txBox="1">
            <a:spLocks noGrp="1"/>
          </p:cNvSpPr>
          <p:nvPr>
            <p:ph type="body" idx="1"/>
          </p:nvPr>
        </p:nvSpPr>
        <p:spPr>
          <a:prstGeom prst="rect">
            <a:avLst/>
          </a:prstGeom>
        </p:spPr>
        <p:txBody>
          <a:bodyPr>
            <a:normAutofit fontScale="70000" lnSpcReduction="20000"/>
          </a:bodyPr>
          <a:lstStyle/>
          <a:p>
            <a:r>
              <a:rPr dirty="0"/>
              <a:t>Consider: </a:t>
            </a:r>
          </a:p>
          <a:p>
            <a:pPr lvl="1"/>
            <a:r>
              <a:rPr dirty="0"/>
              <a:t>Does your workload benefit from ability to scale up or down?</a:t>
            </a:r>
            <a:endParaRPr lang="en-US" dirty="0"/>
          </a:p>
          <a:p>
            <a:pPr lvl="1"/>
            <a:r>
              <a:rPr lang="en-US" dirty="0"/>
              <a:t>Variable workloads have different demands over time (most common)</a:t>
            </a:r>
          </a:p>
          <a:p>
            <a:pPr lvl="1"/>
            <a:r>
              <a:rPr lang="en-US" dirty="0"/>
              <a:t>Constant workloads require sustained resources (less common)</a:t>
            </a:r>
            <a:endParaRPr dirty="0"/>
          </a:p>
          <a:p>
            <a:r>
              <a:rPr dirty="0"/>
              <a:t>Example: </a:t>
            </a:r>
          </a:p>
          <a:p>
            <a:pPr lvl="1"/>
            <a:r>
              <a:rPr lang="en-US" dirty="0"/>
              <a:t>N</a:t>
            </a:r>
            <a:r>
              <a:rPr dirty="0"/>
              <a:t>eed to run 300 VMs, each 4 vCPUs, 16GB RAM</a:t>
            </a:r>
          </a:p>
          <a:p>
            <a:r>
              <a:rPr dirty="0"/>
              <a:t>Private cloud: </a:t>
            </a:r>
          </a:p>
          <a:p>
            <a:pPr lvl="1"/>
            <a:r>
              <a:rPr dirty="0"/>
              <a:t>Dell PowerEdge Pricing (AMD EPYC 64 core CPUs)</a:t>
            </a:r>
          </a:p>
          <a:p>
            <a:pPr lvl="1"/>
            <a:r>
              <a:rPr dirty="0"/>
              <a:t>7 servers, each 128 cores, 512GB RAM, 3 TB storage = $162,104</a:t>
            </a:r>
          </a:p>
          <a:p>
            <a:r>
              <a:rPr dirty="0"/>
              <a:t>Public cloud: </a:t>
            </a:r>
          </a:p>
          <a:p>
            <a:pPr lvl="1"/>
            <a:r>
              <a:rPr dirty="0"/>
              <a:t>Amazon EC2 Pricing (M</a:t>
            </a:r>
            <a:r>
              <a:rPr lang="en-US" dirty="0"/>
              <a:t>7a</a:t>
            </a:r>
            <a:r>
              <a:rPr dirty="0"/>
              <a:t>.xlarge instances, $0.1</a:t>
            </a:r>
            <a:r>
              <a:rPr lang="en-US" dirty="0"/>
              <a:t>53</a:t>
            </a:r>
            <a:r>
              <a:rPr dirty="0"/>
              <a:t>/VM-hour)</a:t>
            </a:r>
          </a:p>
          <a:p>
            <a:pPr lvl="1"/>
            <a:r>
              <a:rPr dirty="0"/>
              <a:t>10 VMs for 1 year + 290 VMs for 1 month: $</a:t>
            </a:r>
            <a:r>
              <a:rPr lang="en-US" dirty="0"/>
              <a:t>45,792.90</a:t>
            </a:r>
            <a:endParaRPr dirty="0"/>
          </a:p>
          <a:p>
            <a:pPr lvl="1"/>
            <a:r>
              <a:rPr dirty="0"/>
              <a:t>300 VMs for 1 year: $</a:t>
            </a:r>
            <a:r>
              <a:rPr lang="en-US" dirty="0"/>
              <a:t>402,084.00</a:t>
            </a: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ublic clouds are not the only option"/>
          <p:cNvSpPr txBox="1">
            <a:spLocks noGrp="1"/>
          </p:cNvSpPr>
          <p:nvPr>
            <p:ph type="title"/>
          </p:nvPr>
        </p:nvSpPr>
        <p:spPr>
          <a:prstGeom prst="rect">
            <a:avLst/>
          </a:prstGeom>
        </p:spPr>
        <p:txBody>
          <a:bodyPr>
            <a:normAutofit/>
          </a:bodyPr>
          <a:lstStyle/>
          <a:p>
            <a:r>
              <a:rPr sz="6600" dirty="0"/>
              <a:t>Public clouds are not the only option</a:t>
            </a:r>
          </a:p>
        </p:txBody>
      </p:sp>
      <p:sp>
        <p:nvSpPr>
          <p:cNvPr id="505" name="Slide Subtitle"/>
          <p:cNvSpPr txBox="1">
            <a:spLocks noGrp="1"/>
          </p:cNvSpPr>
          <p:nvPr>
            <p:ph type="body" idx="1"/>
          </p:nvPr>
        </p:nvSpPr>
        <p:spPr>
          <a:prstGeom prst="rect">
            <a:avLst/>
          </a:prstGeom>
        </p:spPr>
        <p:txBody>
          <a:bodyPr>
            <a:normAutofit fontScale="85000" lnSpcReduction="20000"/>
          </a:bodyPr>
          <a:lstStyle/>
          <a:p>
            <a:r>
              <a:rPr dirty="0"/>
              <a:t>“Public” clouds are connected to the internet and available for anyone to use</a:t>
            </a:r>
          </a:p>
          <a:p>
            <a:pPr lvl="1"/>
            <a:r>
              <a:rPr dirty="0"/>
              <a:t>Examples: Amazon, Azure, Google Cloud, </a:t>
            </a:r>
            <a:r>
              <a:rPr dirty="0" err="1"/>
              <a:t>DigitalOcean</a:t>
            </a:r>
            <a:endParaRPr dirty="0"/>
          </a:p>
          <a:p>
            <a:r>
              <a:rPr dirty="0"/>
              <a:t>“Private” clouds use cloud technologies with on-premises, self-managed hardware</a:t>
            </a:r>
          </a:p>
          <a:p>
            <a:pPr lvl="1"/>
            <a:r>
              <a:rPr dirty="0"/>
              <a:t>Cost-effective when a large scale of baseline resources are needed</a:t>
            </a:r>
          </a:p>
          <a:p>
            <a:pPr lvl="1"/>
            <a:r>
              <a:rPr dirty="0"/>
              <a:t>Example management software: OpenStack, VMWare, </a:t>
            </a:r>
            <a:r>
              <a:rPr dirty="0" err="1"/>
              <a:t>Proxmox</a:t>
            </a:r>
            <a:r>
              <a:rPr dirty="0"/>
              <a:t>, Kubernetes</a:t>
            </a:r>
          </a:p>
          <a:p>
            <a:r>
              <a:rPr dirty="0"/>
              <a:t>“Hybrid” clouds integrate private and public (or multiple public) clouds</a:t>
            </a:r>
          </a:p>
          <a:p>
            <a:pPr lvl="1"/>
            <a:r>
              <a:rPr dirty="0"/>
              <a:t>Effective approach to “burst” capacity from private cloud to public cloud</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oftware as a Service is Fully Managed"/>
          <p:cNvSpPr txBox="1">
            <a:spLocks noGrp="1"/>
          </p:cNvSpPr>
          <p:nvPr>
            <p:ph type="title"/>
          </p:nvPr>
        </p:nvSpPr>
        <p:spPr>
          <a:prstGeom prst="rect">
            <a:avLst/>
          </a:prstGeom>
        </p:spPr>
        <p:txBody>
          <a:bodyPr>
            <a:normAutofit/>
          </a:bodyPr>
          <a:lstStyle/>
          <a:p>
            <a:r>
              <a:rPr lang="en-US" sz="6600" dirty="0"/>
              <a:t>“X</a:t>
            </a:r>
            <a:r>
              <a:rPr sz="6600" dirty="0"/>
              <a:t> as a Service</a:t>
            </a:r>
            <a:r>
              <a:rPr lang="en-US" sz="6600" dirty="0"/>
              <a:t>" offers several abstractions to choose from depending on your needs</a:t>
            </a:r>
            <a:endParaRPr sz="6600" dirty="0"/>
          </a:p>
        </p:txBody>
      </p:sp>
      <p:sp>
        <p:nvSpPr>
          <p:cNvPr id="358" name="Vendor-managed"/>
          <p:cNvSpPr txBox="1"/>
          <p:nvPr/>
        </p:nvSpPr>
        <p:spPr>
          <a:xfrm>
            <a:off x="19883147" y="12671233"/>
            <a:ext cx="3783695" cy="518091"/>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ctr" defTabSz="2438337">
              <a:defRPr sz="2700" i="1">
                <a:latin typeface="Helvetica Neue"/>
                <a:ea typeface="Helvetica Neue"/>
                <a:cs typeface="Helvetica Neue"/>
                <a:sym typeface="Helvetica Neue"/>
              </a:defRPr>
            </a:lvl1pPr>
          </a:lstStyle>
          <a:p>
            <a:r>
              <a:rPr dirty="0"/>
              <a:t>Vendor-managed</a:t>
            </a:r>
          </a:p>
        </p:txBody>
      </p:sp>
      <p:grpSp>
        <p:nvGrpSpPr>
          <p:cNvPr id="384" name="Group"/>
          <p:cNvGrpSpPr/>
          <p:nvPr/>
        </p:nvGrpSpPr>
        <p:grpSpPr>
          <a:xfrm>
            <a:off x="12801600" y="3639532"/>
            <a:ext cx="3362795" cy="8063463"/>
            <a:chOff x="0" y="0"/>
            <a:chExt cx="3362792" cy="7983604"/>
          </a:xfrm>
        </p:grpSpPr>
        <p:grpSp>
          <p:nvGrpSpPr>
            <p:cNvPr id="361" name="Physical data center"/>
            <p:cNvGrpSpPr/>
            <p:nvPr/>
          </p:nvGrpSpPr>
          <p:grpSpPr>
            <a:xfrm>
              <a:off x="76119" y="6644629"/>
              <a:ext cx="3210553" cy="766024"/>
              <a:chOff x="0" y="0"/>
              <a:chExt cx="3210552" cy="766023"/>
            </a:xfrm>
          </p:grpSpPr>
          <p:sp>
            <p:nvSpPr>
              <p:cNvPr id="3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0"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64" name="Network"/>
            <p:cNvGrpSpPr/>
            <p:nvPr/>
          </p:nvGrpSpPr>
          <p:grpSpPr>
            <a:xfrm>
              <a:off x="76119" y="5691216"/>
              <a:ext cx="3210553" cy="766024"/>
              <a:chOff x="0" y="0"/>
              <a:chExt cx="3210552" cy="766023"/>
            </a:xfrm>
          </p:grpSpPr>
          <p:sp>
            <p:nvSpPr>
              <p:cNvPr id="3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3"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7" name="Storage"/>
            <p:cNvGrpSpPr/>
            <p:nvPr/>
          </p:nvGrpSpPr>
          <p:grpSpPr>
            <a:xfrm>
              <a:off x="76119" y="4737801"/>
              <a:ext cx="3210553" cy="766025"/>
              <a:chOff x="0" y="0"/>
              <a:chExt cx="3210552" cy="766024"/>
            </a:xfrm>
          </p:grpSpPr>
          <p:sp>
            <p:nvSpPr>
              <p:cNvPr id="365"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6"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0" name="Physical Server"/>
            <p:cNvGrpSpPr/>
            <p:nvPr/>
          </p:nvGrpSpPr>
          <p:grpSpPr>
            <a:xfrm>
              <a:off x="76119" y="3784386"/>
              <a:ext cx="3210553" cy="766025"/>
              <a:chOff x="0" y="0"/>
              <a:chExt cx="3210552" cy="766024"/>
            </a:xfrm>
          </p:grpSpPr>
          <p:sp>
            <p:nvSpPr>
              <p:cNvPr id="36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9"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73" name="Operating System"/>
            <p:cNvGrpSpPr/>
            <p:nvPr/>
          </p:nvGrpSpPr>
          <p:grpSpPr>
            <a:xfrm>
              <a:off x="76119" y="1906830"/>
              <a:ext cx="3210553" cy="766024"/>
              <a:chOff x="0" y="0"/>
              <a:chExt cx="3210552" cy="766023"/>
            </a:xfrm>
          </p:grpSpPr>
          <p:sp>
            <p:nvSpPr>
              <p:cNvPr id="371"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2"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76" name="Middleware"/>
            <p:cNvGrpSpPr/>
            <p:nvPr/>
          </p:nvGrpSpPr>
          <p:grpSpPr>
            <a:xfrm>
              <a:off x="76119" y="953415"/>
              <a:ext cx="3210553" cy="766024"/>
              <a:chOff x="0" y="0"/>
              <a:chExt cx="3210552" cy="766023"/>
            </a:xfrm>
          </p:grpSpPr>
          <p:sp>
            <p:nvSpPr>
              <p:cNvPr id="374"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5"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Middleware</a:t>
                </a:r>
              </a:p>
            </p:txBody>
          </p:sp>
        </p:grpSp>
        <p:grpSp>
          <p:nvGrpSpPr>
            <p:cNvPr id="379" name="Application"/>
            <p:cNvGrpSpPr/>
            <p:nvPr/>
          </p:nvGrpSpPr>
          <p:grpSpPr>
            <a:xfrm>
              <a:off x="76119" y="0"/>
              <a:ext cx="3210553" cy="766024"/>
              <a:chOff x="0" y="0"/>
              <a:chExt cx="3210552" cy="766023"/>
            </a:xfrm>
          </p:grpSpPr>
          <p:sp>
            <p:nvSpPr>
              <p:cNvPr id="377"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8"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82" name="Virtualization"/>
            <p:cNvGrpSpPr/>
            <p:nvPr/>
          </p:nvGrpSpPr>
          <p:grpSpPr>
            <a:xfrm>
              <a:off x="76119" y="2860244"/>
              <a:ext cx="3210553" cy="766025"/>
              <a:chOff x="0" y="0"/>
              <a:chExt cx="3210552" cy="766024"/>
            </a:xfrm>
          </p:grpSpPr>
          <p:sp>
            <p:nvSpPr>
              <p:cNvPr id="380"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1"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Virtualization</a:t>
                </a:r>
              </a:p>
            </p:txBody>
          </p:sp>
        </p:grpSp>
        <p:sp>
          <p:nvSpPr>
            <p:cNvPr id="383" name="I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IaaS</a:t>
              </a:r>
            </a:p>
          </p:txBody>
        </p:sp>
      </p:grpSp>
      <p:grpSp>
        <p:nvGrpSpPr>
          <p:cNvPr id="410" name="Group"/>
          <p:cNvGrpSpPr/>
          <p:nvPr/>
        </p:nvGrpSpPr>
        <p:grpSpPr>
          <a:xfrm>
            <a:off x="19883147" y="3583895"/>
            <a:ext cx="3871325" cy="8119099"/>
            <a:chOff x="0" y="0"/>
            <a:chExt cx="3362792" cy="8027568"/>
          </a:xfrm>
        </p:grpSpPr>
        <p:grpSp>
          <p:nvGrpSpPr>
            <p:cNvPr id="387" name="Physical data center"/>
            <p:cNvGrpSpPr/>
            <p:nvPr/>
          </p:nvGrpSpPr>
          <p:grpSpPr>
            <a:xfrm>
              <a:off x="76119" y="6644630"/>
              <a:ext cx="3210553" cy="766024"/>
              <a:chOff x="0" y="0"/>
              <a:chExt cx="3210552" cy="766023"/>
            </a:xfrm>
          </p:grpSpPr>
          <p:sp>
            <p:nvSpPr>
              <p:cNvPr id="38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6"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90" name="Network"/>
            <p:cNvGrpSpPr/>
            <p:nvPr/>
          </p:nvGrpSpPr>
          <p:grpSpPr>
            <a:xfrm>
              <a:off x="76119" y="5691215"/>
              <a:ext cx="3210553" cy="766024"/>
              <a:chOff x="0" y="0"/>
              <a:chExt cx="3210552" cy="766023"/>
            </a:xfrm>
          </p:grpSpPr>
          <p:sp>
            <p:nvSpPr>
              <p:cNvPr id="388"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9"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93" name="Storage"/>
            <p:cNvGrpSpPr/>
            <p:nvPr/>
          </p:nvGrpSpPr>
          <p:grpSpPr>
            <a:xfrm>
              <a:off x="76119" y="4737801"/>
              <a:ext cx="3210553" cy="766024"/>
              <a:chOff x="0" y="0"/>
              <a:chExt cx="3210552" cy="766023"/>
            </a:xfrm>
          </p:grpSpPr>
          <p:sp>
            <p:nvSpPr>
              <p:cNvPr id="391"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2"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96" name="Physical Server"/>
            <p:cNvGrpSpPr/>
            <p:nvPr/>
          </p:nvGrpSpPr>
          <p:grpSpPr>
            <a:xfrm>
              <a:off x="76119" y="3784387"/>
              <a:ext cx="3210553" cy="766024"/>
              <a:chOff x="0" y="0"/>
              <a:chExt cx="3210552" cy="766023"/>
            </a:xfrm>
          </p:grpSpPr>
          <p:sp>
            <p:nvSpPr>
              <p:cNvPr id="39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5"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99" name="Operating System"/>
            <p:cNvGrpSpPr/>
            <p:nvPr/>
          </p:nvGrpSpPr>
          <p:grpSpPr>
            <a:xfrm>
              <a:off x="76119" y="1906830"/>
              <a:ext cx="3210553" cy="766024"/>
              <a:chOff x="0" y="0"/>
              <a:chExt cx="3210552" cy="766023"/>
            </a:xfrm>
          </p:grpSpPr>
          <p:sp>
            <p:nvSpPr>
              <p:cNvPr id="39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8"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02" name="Middleware"/>
            <p:cNvGrpSpPr/>
            <p:nvPr/>
          </p:nvGrpSpPr>
          <p:grpSpPr>
            <a:xfrm>
              <a:off x="76119" y="953415"/>
              <a:ext cx="3210553" cy="766024"/>
              <a:chOff x="0" y="0"/>
              <a:chExt cx="3210552" cy="766023"/>
            </a:xfrm>
          </p:grpSpPr>
          <p:sp>
            <p:nvSpPr>
              <p:cNvPr id="40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1"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5" name="Application"/>
            <p:cNvGrpSpPr/>
            <p:nvPr/>
          </p:nvGrpSpPr>
          <p:grpSpPr>
            <a:xfrm>
              <a:off x="76119" y="0"/>
              <a:ext cx="3210553" cy="766024"/>
              <a:chOff x="0" y="0"/>
              <a:chExt cx="3210552" cy="766023"/>
            </a:xfrm>
          </p:grpSpPr>
          <p:sp>
            <p:nvSpPr>
              <p:cNvPr id="40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4"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08" name="Virtualization"/>
            <p:cNvGrpSpPr/>
            <p:nvPr/>
          </p:nvGrpSpPr>
          <p:grpSpPr>
            <a:xfrm>
              <a:off x="76119" y="2860245"/>
              <a:ext cx="3210553" cy="766024"/>
              <a:chOff x="0" y="0"/>
              <a:chExt cx="3210552" cy="766023"/>
            </a:xfrm>
          </p:grpSpPr>
          <p:sp>
            <p:nvSpPr>
              <p:cNvPr id="40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7"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09"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sp>
        <p:nvSpPr>
          <p:cNvPr id="5" name="Text Placeholder 4">
            <a:extLst>
              <a:ext uri="{FF2B5EF4-FFF2-40B4-BE49-F238E27FC236}">
                <a16:creationId xmlns:a16="http://schemas.microsoft.com/office/drawing/2014/main" id="{C0FA7232-F829-63E7-73BA-735F56174D7D}"/>
              </a:ext>
            </a:extLst>
          </p:cNvPr>
          <p:cNvSpPr>
            <a:spLocks noGrp="1"/>
          </p:cNvSpPr>
          <p:nvPr>
            <p:ph type="body" idx="1"/>
          </p:nvPr>
        </p:nvSpPr>
        <p:spPr>
          <a:xfrm>
            <a:off x="1676400" y="3000319"/>
            <a:ext cx="6469577" cy="8702677"/>
          </a:xfrm>
        </p:spPr>
        <p:txBody>
          <a:bodyPr>
            <a:normAutofit lnSpcReduction="10000"/>
          </a:bodyPr>
          <a:lstStyle/>
          <a:p>
            <a:r>
              <a:rPr lang="en-US" dirty="0"/>
              <a:t>Vendor manages different levels of the stack, achieving economies of scale</a:t>
            </a:r>
          </a:p>
          <a:p>
            <a:r>
              <a:rPr lang="en-US" dirty="0"/>
              <a:t>When would you choose one over the other?</a:t>
            </a:r>
          </a:p>
          <a:p>
            <a:r>
              <a:rPr lang="en-US" dirty="0"/>
              <a:t>Explore some options at </a:t>
            </a:r>
            <a:r>
              <a:rPr lang="en-US" dirty="0">
                <a:hlinkClick r:id="rId3"/>
              </a:rPr>
              <a:t>https://comparecloud.in/</a:t>
            </a:r>
            <a:r>
              <a:rPr lang="en-US" dirty="0"/>
              <a:t> </a:t>
            </a:r>
          </a:p>
          <a:p>
            <a:endParaRPr lang="en-US" dirty="0"/>
          </a:p>
          <a:p>
            <a:endParaRPr lang="en-US" dirty="0"/>
          </a:p>
        </p:txBody>
      </p:sp>
      <p:sp>
        <p:nvSpPr>
          <p:cNvPr id="6" name="Self-managed">
            <a:extLst>
              <a:ext uri="{FF2B5EF4-FFF2-40B4-BE49-F238E27FC236}">
                <a16:creationId xmlns:a16="http://schemas.microsoft.com/office/drawing/2014/main" id="{D241E2A1-41CD-951D-FC23-D7680B968493}"/>
              </a:ext>
            </a:extLst>
          </p:cNvPr>
          <p:cNvSpPr txBox="1"/>
          <p:nvPr/>
        </p:nvSpPr>
        <p:spPr>
          <a:xfrm>
            <a:off x="9367999" y="12578335"/>
            <a:ext cx="3261274" cy="518091"/>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ctr" defTabSz="2438337">
              <a:defRPr sz="2700" i="1">
                <a:latin typeface="Helvetica Neue"/>
                <a:ea typeface="Helvetica Neue"/>
                <a:cs typeface="Helvetica Neue"/>
                <a:sym typeface="Helvetica Neue"/>
              </a:defRPr>
            </a:lvl1pPr>
          </a:lstStyle>
          <a:p>
            <a:r>
              <a:rPr dirty="0"/>
              <a:t>Self-managed</a:t>
            </a:r>
          </a:p>
        </p:txBody>
      </p:sp>
      <p:grpSp>
        <p:nvGrpSpPr>
          <p:cNvPr id="7" name="Group">
            <a:extLst>
              <a:ext uri="{FF2B5EF4-FFF2-40B4-BE49-F238E27FC236}">
                <a16:creationId xmlns:a16="http://schemas.microsoft.com/office/drawing/2014/main" id="{31F9CF9C-7B8B-9F27-8F7C-7B4A6D3F593F}"/>
              </a:ext>
            </a:extLst>
          </p:cNvPr>
          <p:cNvGrpSpPr/>
          <p:nvPr/>
        </p:nvGrpSpPr>
        <p:grpSpPr>
          <a:xfrm>
            <a:off x="9342598" y="3639532"/>
            <a:ext cx="3362793" cy="7987264"/>
            <a:chOff x="0" y="0"/>
            <a:chExt cx="3362792" cy="7987263"/>
          </a:xfrm>
        </p:grpSpPr>
        <p:grpSp>
          <p:nvGrpSpPr>
            <p:cNvPr id="8" name="Physical data center">
              <a:extLst>
                <a:ext uri="{FF2B5EF4-FFF2-40B4-BE49-F238E27FC236}">
                  <a16:creationId xmlns:a16="http://schemas.microsoft.com/office/drawing/2014/main" id="{D1040FF5-8655-0F73-B158-D2ACF3CED348}"/>
                </a:ext>
              </a:extLst>
            </p:cNvPr>
            <p:cNvGrpSpPr/>
            <p:nvPr/>
          </p:nvGrpSpPr>
          <p:grpSpPr>
            <a:xfrm>
              <a:off x="76119" y="6648287"/>
              <a:ext cx="3210553" cy="766024"/>
              <a:chOff x="0" y="0"/>
              <a:chExt cx="3210552" cy="766023"/>
            </a:xfrm>
          </p:grpSpPr>
          <p:sp>
            <p:nvSpPr>
              <p:cNvPr id="31" name="Rectangle">
                <a:extLst>
                  <a:ext uri="{FF2B5EF4-FFF2-40B4-BE49-F238E27FC236}">
                    <a16:creationId xmlns:a16="http://schemas.microsoft.com/office/drawing/2014/main" id="{7DE2B210-B5B5-37C4-A9B6-9976502E3755}"/>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 name="Physical data center">
                <a:extLst>
                  <a:ext uri="{FF2B5EF4-FFF2-40B4-BE49-F238E27FC236}">
                    <a16:creationId xmlns:a16="http://schemas.microsoft.com/office/drawing/2014/main" id="{0C3D2050-9E83-A99B-ACF4-463676DED800}"/>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9" name="Network">
              <a:extLst>
                <a:ext uri="{FF2B5EF4-FFF2-40B4-BE49-F238E27FC236}">
                  <a16:creationId xmlns:a16="http://schemas.microsoft.com/office/drawing/2014/main" id="{A4C27095-BA67-8857-49BF-4101653FD595}"/>
                </a:ext>
              </a:extLst>
            </p:cNvPr>
            <p:cNvGrpSpPr/>
            <p:nvPr/>
          </p:nvGrpSpPr>
          <p:grpSpPr>
            <a:xfrm>
              <a:off x="76119" y="5698533"/>
              <a:ext cx="3210553" cy="766024"/>
              <a:chOff x="0" y="0"/>
              <a:chExt cx="3210552" cy="766023"/>
            </a:xfrm>
          </p:grpSpPr>
          <p:sp>
            <p:nvSpPr>
              <p:cNvPr id="29" name="Rectangle">
                <a:extLst>
                  <a:ext uri="{FF2B5EF4-FFF2-40B4-BE49-F238E27FC236}">
                    <a16:creationId xmlns:a16="http://schemas.microsoft.com/office/drawing/2014/main" id="{FC534D81-AA34-35E4-381B-B21CEB473710}"/>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 name="Network">
                <a:extLst>
                  <a:ext uri="{FF2B5EF4-FFF2-40B4-BE49-F238E27FC236}">
                    <a16:creationId xmlns:a16="http://schemas.microsoft.com/office/drawing/2014/main" id="{4470441B-14B9-BD33-A536-FDE9C8529DC1}"/>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Network</a:t>
                </a:r>
              </a:p>
            </p:txBody>
          </p:sp>
        </p:grpSp>
        <p:grpSp>
          <p:nvGrpSpPr>
            <p:cNvPr id="10" name="Storage">
              <a:extLst>
                <a:ext uri="{FF2B5EF4-FFF2-40B4-BE49-F238E27FC236}">
                  <a16:creationId xmlns:a16="http://schemas.microsoft.com/office/drawing/2014/main" id="{EAC8358A-3050-89F2-9E40-CA2A2AB10C98}"/>
                </a:ext>
              </a:extLst>
            </p:cNvPr>
            <p:cNvGrpSpPr/>
            <p:nvPr/>
          </p:nvGrpSpPr>
          <p:grpSpPr>
            <a:xfrm>
              <a:off x="76119" y="4748776"/>
              <a:ext cx="3210553" cy="766025"/>
              <a:chOff x="0" y="0"/>
              <a:chExt cx="3210552" cy="766024"/>
            </a:xfrm>
          </p:grpSpPr>
          <p:sp>
            <p:nvSpPr>
              <p:cNvPr id="27" name="Rectangle">
                <a:extLst>
                  <a:ext uri="{FF2B5EF4-FFF2-40B4-BE49-F238E27FC236}">
                    <a16:creationId xmlns:a16="http://schemas.microsoft.com/office/drawing/2014/main" id="{10767639-4854-F24D-2713-2A9B5782E8E2}"/>
                  </a:ext>
                </a:extLst>
              </p:cNvPr>
              <p:cNvSpPr/>
              <p:nvPr/>
            </p:nvSpPr>
            <p:spPr>
              <a:xfrm>
                <a:off x="-1" y="-1"/>
                <a:ext cx="3210554" cy="766026"/>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8" name="Storage">
                <a:extLst>
                  <a:ext uri="{FF2B5EF4-FFF2-40B4-BE49-F238E27FC236}">
                    <a16:creationId xmlns:a16="http://schemas.microsoft.com/office/drawing/2014/main" id="{1B2A3E50-8217-4CFB-E1A0-D240141187F4}"/>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11" name="Physical Server">
              <a:extLst>
                <a:ext uri="{FF2B5EF4-FFF2-40B4-BE49-F238E27FC236}">
                  <a16:creationId xmlns:a16="http://schemas.microsoft.com/office/drawing/2014/main" id="{BE79F167-EA90-2DC2-0E86-967C7C523122}"/>
                </a:ext>
              </a:extLst>
            </p:cNvPr>
            <p:cNvGrpSpPr/>
            <p:nvPr/>
          </p:nvGrpSpPr>
          <p:grpSpPr>
            <a:xfrm>
              <a:off x="76119" y="3799021"/>
              <a:ext cx="3210553" cy="766024"/>
              <a:chOff x="0" y="0"/>
              <a:chExt cx="3210552" cy="766023"/>
            </a:xfrm>
          </p:grpSpPr>
          <p:sp>
            <p:nvSpPr>
              <p:cNvPr id="25" name="Rectangle">
                <a:extLst>
                  <a:ext uri="{FF2B5EF4-FFF2-40B4-BE49-F238E27FC236}">
                    <a16:creationId xmlns:a16="http://schemas.microsoft.com/office/drawing/2014/main" id="{44387634-308F-C5C8-AA9A-C306BB1208DB}"/>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6" name="Physical Server">
                <a:extLst>
                  <a:ext uri="{FF2B5EF4-FFF2-40B4-BE49-F238E27FC236}">
                    <a16:creationId xmlns:a16="http://schemas.microsoft.com/office/drawing/2014/main" id="{6CFE9005-8579-1D72-25F4-0BD2227A13AC}"/>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12" name="Operating System">
              <a:extLst>
                <a:ext uri="{FF2B5EF4-FFF2-40B4-BE49-F238E27FC236}">
                  <a16:creationId xmlns:a16="http://schemas.microsoft.com/office/drawing/2014/main" id="{F7597312-D16A-59C9-8BBD-07483DE76B1B}"/>
                </a:ext>
              </a:extLst>
            </p:cNvPr>
            <p:cNvGrpSpPr/>
            <p:nvPr/>
          </p:nvGrpSpPr>
          <p:grpSpPr>
            <a:xfrm>
              <a:off x="76119" y="1899511"/>
              <a:ext cx="3210553" cy="766024"/>
              <a:chOff x="0" y="0"/>
              <a:chExt cx="3210552" cy="766023"/>
            </a:xfrm>
          </p:grpSpPr>
          <p:sp>
            <p:nvSpPr>
              <p:cNvPr id="23" name="Rectangle">
                <a:extLst>
                  <a:ext uri="{FF2B5EF4-FFF2-40B4-BE49-F238E27FC236}">
                    <a16:creationId xmlns:a16="http://schemas.microsoft.com/office/drawing/2014/main" id="{5AF9CF77-9F82-232D-3C4C-1A2291C35060}"/>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4" name="Operating System">
                <a:extLst>
                  <a:ext uri="{FF2B5EF4-FFF2-40B4-BE49-F238E27FC236}">
                    <a16:creationId xmlns:a16="http://schemas.microsoft.com/office/drawing/2014/main" id="{21AE809A-111A-E302-A950-7911EC64A61B}"/>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13" name="Middleware">
              <a:extLst>
                <a:ext uri="{FF2B5EF4-FFF2-40B4-BE49-F238E27FC236}">
                  <a16:creationId xmlns:a16="http://schemas.microsoft.com/office/drawing/2014/main" id="{7D3C250E-F07D-DDD3-441E-1633477AAA8D}"/>
                </a:ext>
              </a:extLst>
            </p:cNvPr>
            <p:cNvGrpSpPr/>
            <p:nvPr/>
          </p:nvGrpSpPr>
          <p:grpSpPr>
            <a:xfrm>
              <a:off x="76119" y="949755"/>
              <a:ext cx="3210553" cy="766024"/>
              <a:chOff x="0" y="0"/>
              <a:chExt cx="3210552" cy="766023"/>
            </a:xfrm>
          </p:grpSpPr>
          <p:sp>
            <p:nvSpPr>
              <p:cNvPr id="21" name="Rectangle">
                <a:extLst>
                  <a:ext uri="{FF2B5EF4-FFF2-40B4-BE49-F238E27FC236}">
                    <a16:creationId xmlns:a16="http://schemas.microsoft.com/office/drawing/2014/main" id="{0B09179B-C2B8-810C-FEBC-C5290EC68E5E}"/>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2" name="Middleware">
                <a:extLst>
                  <a:ext uri="{FF2B5EF4-FFF2-40B4-BE49-F238E27FC236}">
                    <a16:creationId xmlns:a16="http://schemas.microsoft.com/office/drawing/2014/main" id="{34D218FB-4013-8090-BED2-C23217E4401D}"/>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14" name="Application">
              <a:extLst>
                <a:ext uri="{FF2B5EF4-FFF2-40B4-BE49-F238E27FC236}">
                  <a16:creationId xmlns:a16="http://schemas.microsoft.com/office/drawing/2014/main" id="{6FC02D5E-4F94-71AE-9767-1208BC55E686}"/>
                </a:ext>
              </a:extLst>
            </p:cNvPr>
            <p:cNvGrpSpPr/>
            <p:nvPr/>
          </p:nvGrpSpPr>
          <p:grpSpPr>
            <a:xfrm>
              <a:off x="76119" y="0"/>
              <a:ext cx="3210553" cy="766024"/>
              <a:chOff x="0" y="0"/>
              <a:chExt cx="3210552" cy="766023"/>
            </a:xfrm>
          </p:grpSpPr>
          <p:sp>
            <p:nvSpPr>
              <p:cNvPr id="19" name="Rectangle">
                <a:extLst>
                  <a:ext uri="{FF2B5EF4-FFF2-40B4-BE49-F238E27FC236}">
                    <a16:creationId xmlns:a16="http://schemas.microsoft.com/office/drawing/2014/main" id="{9EDC93B8-7A12-449E-6B51-ACBBC58F38B7}"/>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0" name="Application">
                <a:extLst>
                  <a:ext uri="{FF2B5EF4-FFF2-40B4-BE49-F238E27FC236}">
                    <a16:creationId xmlns:a16="http://schemas.microsoft.com/office/drawing/2014/main" id="{BE17825E-839A-E5A6-09D2-F0931846DB59}"/>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sp>
          <p:nvSpPr>
            <p:cNvPr id="15" name="Traditional, on-premises computing">
              <a:extLst>
                <a:ext uri="{FF2B5EF4-FFF2-40B4-BE49-F238E27FC236}">
                  <a16:creationId xmlns:a16="http://schemas.microsoft.com/office/drawing/2014/main" id="{8BDC9703-6FE7-0A60-E546-BA8076A2E55C}"/>
                </a:ext>
              </a:extLst>
            </p:cNvPr>
            <p:cNvSpPr/>
            <p:nvPr/>
          </p:nvSpPr>
          <p:spPr>
            <a:xfrm>
              <a:off x="0" y="7987263"/>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Traditional, on-premises computing</a:t>
              </a:r>
            </a:p>
          </p:txBody>
        </p:sp>
        <p:grpSp>
          <p:nvGrpSpPr>
            <p:cNvPr id="16" name="Virtualization">
              <a:extLst>
                <a:ext uri="{FF2B5EF4-FFF2-40B4-BE49-F238E27FC236}">
                  <a16:creationId xmlns:a16="http://schemas.microsoft.com/office/drawing/2014/main" id="{310C342C-FDEE-B74C-4696-B51524EDFD7A}"/>
                </a:ext>
              </a:extLst>
            </p:cNvPr>
            <p:cNvGrpSpPr/>
            <p:nvPr/>
          </p:nvGrpSpPr>
          <p:grpSpPr>
            <a:xfrm>
              <a:off x="76119" y="2849266"/>
              <a:ext cx="3210553" cy="766024"/>
              <a:chOff x="0" y="0"/>
              <a:chExt cx="3210552" cy="766023"/>
            </a:xfrm>
          </p:grpSpPr>
          <p:sp>
            <p:nvSpPr>
              <p:cNvPr id="17" name="Rectangle">
                <a:extLst>
                  <a:ext uri="{FF2B5EF4-FFF2-40B4-BE49-F238E27FC236}">
                    <a16:creationId xmlns:a16="http://schemas.microsoft.com/office/drawing/2014/main" id="{A10D939D-EE2E-34D1-810D-9E648F16204A}"/>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18" name="Virtualization">
                <a:extLst>
                  <a:ext uri="{FF2B5EF4-FFF2-40B4-BE49-F238E27FC236}">
                    <a16:creationId xmlns:a16="http://schemas.microsoft.com/office/drawing/2014/main" id="{ABCDA61C-72A5-8AB3-6852-C4DDE5384C05}"/>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grpSp>
      <p:grpSp>
        <p:nvGrpSpPr>
          <p:cNvPr id="33" name="Group">
            <a:extLst>
              <a:ext uri="{FF2B5EF4-FFF2-40B4-BE49-F238E27FC236}">
                <a16:creationId xmlns:a16="http://schemas.microsoft.com/office/drawing/2014/main" id="{E1AC5474-87A5-0AB4-6576-FAA8237760C5}"/>
              </a:ext>
            </a:extLst>
          </p:cNvPr>
          <p:cNvGrpSpPr/>
          <p:nvPr/>
        </p:nvGrpSpPr>
        <p:grpSpPr>
          <a:xfrm>
            <a:off x="16238024" y="3598178"/>
            <a:ext cx="3495376" cy="8104816"/>
            <a:chOff x="0" y="0"/>
            <a:chExt cx="3362792" cy="7983604"/>
          </a:xfrm>
        </p:grpSpPr>
        <p:grpSp>
          <p:nvGrpSpPr>
            <p:cNvPr id="34" name="Physical data center">
              <a:extLst>
                <a:ext uri="{FF2B5EF4-FFF2-40B4-BE49-F238E27FC236}">
                  <a16:creationId xmlns:a16="http://schemas.microsoft.com/office/drawing/2014/main" id="{39AA68A0-7511-FC6B-37F2-273C05D13C74}"/>
                </a:ext>
              </a:extLst>
            </p:cNvPr>
            <p:cNvGrpSpPr/>
            <p:nvPr/>
          </p:nvGrpSpPr>
          <p:grpSpPr>
            <a:xfrm>
              <a:off x="76119" y="6644628"/>
              <a:ext cx="3210553" cy="766024"/>
              <a:chOff x="0" y="0"/>
              <a:chExt cx="3210552" cy="766023"/>
            </a:xfrm>
          </p:grpSpPr>
          <p:sp>
            <p:nvSpPr>
              <p:cNvPr id="57" name="Rectangle">
                <a:extLst>
                  <a:ext uri="{FF2B5EF4-FFF2-40B4-BE49-F238E27FC236}">
                    <a16:creationId xmlns:a16="http://schemas.microsoft.com/office/drawing/2014/main" id="{B856665A-820B-0320-B9E1-6EAA731F1E7C}"/>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8" name="Physical data center">
                <a:extLst>
                  <a:ext uri="{FF2B5EF4-FFF2-40B4-BE49-F238E27FC236}">
                    <a16:creationId xmlns:a16="http://schemas.microsoft.com/office/drawing/2014/main" id="{E0E9DB3B-1E58-5DF0-794E-BAF597E9AD42}"/>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5" name="Network">
              <a:extLst>
                <a:ext uri="{FF2B5EF4-FFF2-40B4-BE49-F238E27FC236}">
                  <a16:creationId xmlns:a16="http://schemas.microsoft.com/office/drawing/2014/main" id="{A844098C-731D-3E52-2973-96340C3BC35F}"/>
                </a:ext>
              </a:extLst>
            </p:cNvPr>
            <p:cNvGrpSpPr/>
            <p:nvPr/>
          </p:nvGrpSpPr>
          <p:grpSpPr>
            <a:xfrm>
              <a:off x="76119" y="5691215"/>
              <a:ext cx="3210553" cy="766024"/>
              <a:chOff x="0" y="0"/>
              <a:chExt cx="3210552" cy="766023"/>
            </a:xfrm>
          </p:grpSpPr>
          <p:sp>
            <p:nvSpPr>
              <p:cNvPr id="55" name="Rectangle">
                <a:extLst>
                  <a:ext uri="{FF2B5EF4-FFF2-40B4-BE49-F238E27FC236}">
                    <a16:creationId xmlns:a16="http://schemas.microsoft.com/office/drawing/2014/main" id="{4075B309-DC55-B732-3924-C6689C71193C}"/>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6" name="Network">
                <a:extLst>
                  <a:ext uri="{FF2B5EF4-FFF2-40B4-BE49-F238E27FC236}">
                    <a16:creationId xmlns:a16="http://schemas.microsoft.com/office/drawing/2014/main" id="{E54A4946-C393-66E7-F155-3CF9FAA6F5B6}"/>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 name="Storage">
              <a:extLst>
                <a:ext uri="{FF2B5EF4-FFF2-40B4-BE49-F238E27FC236}">
                  <a16:creationId xmlns:a16="http://schemas.microsoft.com/office/drawing/2014/main" id="{87B8B03F-A02A-C4F9-FF6F-E7435B97968F}"/>
                </a:ext>
              </a:extLst>
            </p:cNvPr>
            <p:cNvGrpSpPr/>
            <p:nvPr/>
          </p:nvGrpSpPr>
          <p:grpSpPr>
            <a:xfrm>
              <a:off x="76119" y="4737800"/>
              <a:ext cx="3210553" cy="766025"/>
              <a:chOff x="0" y="0"/>
              <a:chExt cx="3210552" cy="766024"/>
            </a:xfrm>
          </p:grpSpPr>
          <p:sp>
            <p:nvSpPr>
              <p:cNvPr id="53" name="Rectangle">
                <a:extLst>
                  <a:ext uri="{FF2B5EF4-FFF2-40B4-BE49-F238E27FC236}">
                    <a16:creationId xmlns:a16="http://schemas.microsoft.com/office/drawing/2014/main" id="{115C2510-E676-64C8-2782-9FEF9BFAEDD0}"/>
                  </a:ext>
                </a:extLst>
              </p:cNvPr>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4" name="Storage">
                <a:extLst>
                  <a:ext uri="{FF2B5EF4-FFF2-40B4-BE49-F238E27FC236}">
                    <a16:creationId xmlns:a16="http://schemas.microsoft.com/office/drawing/2014/main" id="{EFBAE9B7-0126-039D-3629-A9501607586F}"/>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 name="Physical Server">
              <a:extLst>
                <a:ext uri="{FF2B5EF4-FFF2-40B4-BE49-F238E27FC236}">
                  <a16:creationId xmlns:a16="http://schemas.microsoft.com/office/drawing/2014/main" id="{F0351971-34F0-026B-8EE1-53D262331F3B}"/>
                </a:ext>
              </a:extLst>
            </p:cNvPr>
            <p:cNvGrpSpPr/>
            <p:nvPr/>
          </p:nvGrpSpPr>
          <p:grpSpPr>
            <a:xfrm>
              <a:off x="76119" y="3784386"/>
              <a:ext cx="3210553" cy="766025"/>
              <a:chOff x="0" y="0"/>
              <a:chExt cx="3210552" cy="766024"/>
            </a:xfrm>
          </p:grpSpPr>
          <p:sp>
            <p:nvSpPr>
              <p:cNvPr id="51" name="Rectangle">
                <a:extLst>
                  <a:ext uri="{FF2B5EF4-FFF2-40B4-BE49-F238E27FC236}">
                    <a16:creationId xmlns:a16="http://schemas.microsoft.com/office/drawing/2014/main" id="{DBA73006-A94E-081B-9EC7-CA973D39CE0E}"/>
                  </a:ext>
                </a:extLst>
              </p:cNvPr>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2" name="Physical Server">
                <a:extLst>
                  <a:ext uri="{FF2B5EF4-FFF2-40B4-BE49-F238E27FC236}">
                    <a16:creationId xmlns:a16="http://schemas.microsoft.com/office/drawing/2014/main" id="{4E371143-0C5E-DD23-F010-DB90EACAC8D5}"/>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8" name="Operating System">
              <a:extLst>
                <a:ext uri="{FF2B5EF4-FFF2-40B4-BE49-F238E27FC236}">
                  <a16:creationId xmlns:a16="http://schemas.microsoft.com/office/drawing/2014/main" id="{20E3F969-D1C0-BA15-94E7-FF830B123575}"/>
                </a:ext>
              </a:extLst>
            </p:cNvPr>
            <p:cNvGrpSpPr/>
            <p:nvPr/>
          </p:nvGrpSpPr>
          <p:grpSpPr>
            <a:xfrm>
              <a:off x="76119" y="1906830"/>
              <a:ext cx="3210553" cy="766024"/>
              <a:chOff x="0" y="0"/>
              <a:chExt cx="3210552" cy="766023"/>
            </a:xfrm>
          </p:grpSpPr>
          <p:sp>
            <p:nvSpPr>
              <p:cNvPr id="49" name="Rectangle">
                <a:extLst>
                  <a:ext uri="{FF2B5EF4-FFF2-40B4-BE49-F238E27FC236}">
                    <a16:creationId xmlns:a16="http://schemas.microsoft.com/office/drawing/2014/main" id="{775D3727-E495-5DAD-9FA2-AF8FD8CA0E2C}"/>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0" name="Operating System">
                <a:extLst>
                  <a:ext uri="{FF2B5EF4-FFF2-40B4-BE49-F238E27FC236}">
                    <a16:creationId xmlns:a16="http://schemas.microsoft.com/office/drawing/2014/main" id="{63162EFA-E60A-320E-D385-CA08BE7F4591}"/>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9" name="Middleware">
              <a:extLst>
                <a:ext uri="{FF2B5EF4-FFF2-40B4-BE49-F238E27FC236}">
                  <a16:creationId xmlns:a16="http://schemas.microsoft.com/office/drawing/2014/main" id="{5EA2643C-256C-B05F-37DF-8972DD49499B}"/>
                </a:ext>
              </a:extLst>
            </p:cNvPr>
            <p:cNvGrpSpPr/>
            <p:nvPr/>
          </p:nvGrpSpPr>
          <p:grpSpPr>
            <a:xfrm>
              <a:off x="76119" y="953415"/>
              <a:ext cx="3210553" cy="766024"/>
              <a:chOff x="0" y="0"/>
              <a:chExt cx="3210552" cy="766023"/>
            </a:xfrm>
          </p:grpSpPr>
          <p:sp>
            <p:nvSpPr>
              <p:cNvPr id="47" name="Rectangle">
                <a:extLst>
                  <a:ext uri="{FF2B5EF4-FFF2-40B4-BE49-F238E27FC236}">
                    <a16:creationId xmlns:a16="http://schemas.microsoft.com/office/drawing/2014/main" id="{6652619A-FAED-BC3D-428E-0F2CE24F2516}"/>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 name="Middleware">
                <a:extLst>
                  <a:ext uri="{FF2B5EF4-FFF2-40B4-BE49-F238E27FC236}">
                    <a16:creationId xmlns:a16="http://schemas.microsoft.com/office/drawing/2014/main" id="{BD5FE291-36F0-312D-1FEA-59CA8107E0D0}"/>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 name="Application">
              <a:extLst>
                <a:ext uri="{FF2B5EF4-FFF2-40B4-BE49-F238E27FC236}">
                  <a16:creationId xmlns:a16="http://schemas.microsoft.com/office/drawing/2014/main" id="{856854CB-90D4-C4B3-E307-81E284B2A7FD}"/>
                </a:ext>
              </a:extLst>
            </p:cNvPr>
            <p:cNvGrpSpPr/>
            <p:nvPr/>
          </p:nvGrpSpPr>
          <p:grpSpPr>
            <a:xfrm>
              <a:off x="76119" y="0"/>
              <a:ext cx="3210553" cy="766024"/>
              <a:chOff x="0" y="0"/>
              <a:chExt cx="3210552" cy="766023"/>
            </a:xfrm>
          </p:grpSpPr>
          <p:sp>
            <p:nvSpPr>
              <p:cNvPr id="45" name="Rectangle">
                <a:extLst>
                  <a:ext uri="{FF2B5EF4-FFF2-40B4-BE49-F238E27FC236}">
                    <a16:creationId xmlns:a16="http://schemas.microsoft.com/office/drawing/2014/main" id="{86631396-E988-3712-1802-309A0A302F45}"/>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 name="Application">
                <a:extLst>
                  <a:ext uri="{FF2B5EF4-FFF2-40B4-BE49-F238E27FC236}">
                    <a16:creationId xmlns:a16="http://schemas.microsoft.com/office/drawing/2014/main" id="{3D9BDA25-EA60-1BEE-4154-CC7F7D750BEC}"/>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1" name="Virtualization">
              <a:extLst>
                <a:ext uri="{FF2B5EF4-FFF2-40B4-BE49-F238E27FC236}">
                  <a16:creationId xmlns:a16="http://schemas.microsoft.com/office/drawing/2014/main" id="{6C3464E7-D84A-28A0-3251-47EA26FEEAB7}"/>
                </a:ext>
              </a:extLst>
            </p:cNvPr>
            <p:cNvGrpSpPr/>
            <p:nvPr/>
          </p:nvGrpSpPr>
          <p:grpSpPr>
            <a:xfrm>
              <a:off x="76119" y="2860244"/>
              <a:ext cx="3210553" cy="766025"/>
              <a:chOff x="0" y="0"/>
              <a:chExt cx="3210552" cy="766024"/>
            </a:xfrm>
          </p:grpSpPr>
          <p:sp>
            <p:nvSpPr>
              <p:cNvPr id="43" name="Rectangle">
                <a:extLst>
                  <a:ext uri="{FF2B5EF4-FFF2-40B4-BE49-F238E27FC236}">
                    <a16:creationId xmlns:a16="http://schemas.microsoft.com/office/drawing/2014/main" id="{C43AC6FB-98B3-F7CD-D1CF-01EB30A0CC64}"/>
                  </a:ext>
                </a:extLst>
              </p:cNvPr>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 name="Virtualization">
                <a:extLst>
                  <a:ext uri="{FF2B5EF4-FFF2-40B4-BE49-F238E27FC236}">
                    <a16:creationId xmlns:a16="http://schemas.microsoft.com/office/drawing/2014/main" id="{8740F9F0-547A-088A-A3C2-4927E8E632E0}"/>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2" name="PaaS">
              <a:extLst>
                <a:ext uri="{FF2B5EF4-FFF2-40B4-BE49-F238E27FC236}">
                  <a16:creationId xmlns:a16="http://schemas.microsoft.com/office/drawing/2014/main" id="{CBFB5E4C-6090-B5C8-7F4B-C30028F99D05}"/>
                </a:ext>
              </a:extLst>
            </p:cNvPr>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PaaS</a:t>
              </a:r>
            </a:p>
          </p:txBody>
        </p:sp>
      </p:grpSp>
    </p:spTree>
    <p:extLst>
      <p:ext uri="{BB962C8B-B14F-4D97-AF65-F5344CB8AC3E}">
        <p14:creationId xmlns:p14="http://schemas.microsoft.com/office/powerpoint/2010/main" val="142009996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Learning Objectives for this Lesson"/>
          <p:cNvSpPr txBox="1">
            <a:spLocks noGrp="1"/>
          </p:cNvSpPr>
          <p:nvPr>
            <p:ph type="title"/>
          </p:nvPr>
        </p:nvSpPr>
        <p:spPr>
          <a:prstGeom prst="rect">
            <a:avLst/>
          </a:prstGeom>
        </p:spPr>
        <p:txBody>
          <a:bodyPr>
            <a:normAutofit/>
          </a:bodyPr>
          <a:lstStyle/>
          <a:p>
            <a:r>
              <a:rPr sz="6600" dirty="0"/>
              <a:t>Review</a:t>
            </a:r>
          </a:p>
        </p:txBody>
      </p:sp>
      <p:sp>
        <p:nvSpPr>
          <p:cNvPr id="534" name="By the end of this lesson, you should be able to…"/>
          <p:cNvSpPr txBox="1">
            <a:spLocks noGrp="1"/>
          </p:cNvSpPr>
          <p:nvPr>
            <p:ph type="body" idx="1"/>
          </p:nvPr>
        </p:nvSpPr>
        <p:spPr>
          <a:prstGeom prst="rect">
            <a:avLst/>
          </a:prstGeom>
        </p:spPr>
        <p:txBody>
          <a:bodyPr>
            <a:normAutofit/>
          </a:bodyPr>
          <a:lstStyle/>
          <a:p>
            <a:r>
              <a:rPr lang="en-US" dirty="0"/>
              <a:t>You should now be able to…</a:t>
            </a:r>
          </a:p>
          <a:p>
            <a:pPr lvl="1"/>
            <a:r>
              <a:rPr lang="en-US" dirty="0"/>
              <a:t>Explain what “cloud” computing is and why it is important</a:t>
            </a:r>
          </a:p>
          <a:p>
            <a:pPr lvl="1"/>
            <a:r>
              <a:rPr lang="en-US" dirty="0"/>
              <a:t>Explain why </a:t>
            </a:r>
            <a:r>
              <a:rPr lang="en-US"/>
              <a:t>shared infrastructure </a:t>
            </a:r>
            <a:r>
              <a:rPr lang="en-US" dirty="0"/>
              <a:t>is important in cloud computing</a:t>
            </a:r>
          </a:p>
          <a:p>
            <a:pPr lvl="1"/>
            <a:r>
              <a:rPr lang="en-US" dirty="0"/>
              <a:t>Describe the difference between virtual machines and containers</a:t>
            </a:r>
          </a:p>
          <a:p>
            <a:pPr lvl="1"/>
            <a:r>
              <a:rPr lang="en-US" dirty="0"/>
              <a:t>Discuss trade-offs that you might consider for self or vendor-managed platforms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FBE7E-9902-120B-B1A8-9F95A9E58177}"/>
            </a:ext>
          </a:extLst>
        </p:cNvPr>
        <p:cNvGrpSpPr/>
        <p:nvPr/>
      </p:nvGrpSpPr>
      <p:grpSpPr>
        <a:xfrm>
          <a:off x="0" y="0"/>
          <a:ext cx="0" cy="0"/>
          <a:chOff x="0" y="0"/>
          <a:chExt cx="0" cy="0"/>
        </a:xfrm>
      </p:grpSpPr>
      <p:sp>
        <p:nvSpPr>
          <p:cNvPr id="41" name="How to Deploy Web Applications?">
            <a:extLst>
              <a:ext uri="{FF2B5EF4-FFF2-40B4-BE49-F238E27FC236}">
                <a16:creationId xmlns:a16="http://schemas.microsoft.com/office/drawing/2014/main" id="{FD320C27-29F9-8291-2D21-F1049D57F788}"/>
              </a:ext>
            </a:extLst>
          </p:cNvPr>
          <p:cNvSpPr txBox="1">
            <a:spLocks noGrp="1"/>
          </p:cNvSpPr>
          <p:nvPr>
            <p:ph type="title"/>
          </p:nvPr>
        </p:nvSpPr>
        <p:spPr>
          <a:prstGeom prst="rect">
            <a:avLst/>
          </a:prstGeom>
        </p:spPr>
        <p:txBody>
          <a:bodyPr>
            <a:normAutofit/>
          </a:bodyPr>
          <a:lstStyle/>
          <a:p>
            <a:r>
              <a:rPr lang="en-US" sz="6600" dirty="0"/>
              <a:t>Sharing, renting, and owning infrastructure</a:t>
            </a:r>
            <a:endParaRPr sz="6600" dirty="0"/>
          </a:p>
        </p:txBody>
      </p:sp>
      <p:sp>
        <p:nvSpPr>
          <p:cNvPr id="42" name="Slide Subtitle">
            <a:extLst>
              <a:ext uri="{FF2B5EF4-FFF2-40B4-BE49-F238E27FC236}">
                <a16:creationId xmlns:a16="http://schemas.microsoft.com/office/drawing/2014/main" id="{E1B72391-8220-4D3F-23AB-831D0D0C9456}"/>
              </a:ext>
            </a:extLst>
          </p:cNvPr>
          <p:cNvSpPr txBox="1">
            <a:spLocks noGrp="1"/>
          </p:cNvSpPr>
          <p:nvPr>
            <p:ph type="body" idx="1"/>
          </p:nvPr>
        </p:nvSpPr>
        <p:spPr>
          <a:xfrm>
            <a:off x="1676400" y="3000319"/>
            <a:ext cx="15774692" cy="10336540"/>
          </a:xfrm>
          <a:prstGeom prst="rect">
            <a:avLst/>
          </a:prstGeom>
        </p:spPr>
        <p:txBody>
          <a:bodyPr>
            <a:normAutofit/>
          </a:bodyPr>
          <a:lstStyle/>
          <a:p>
            <a:endParaRPr dirty="0"/>
          </a:p>
          <a:p>
            <a:pPr lvl="1"/>
            <a:r>
              <a:rPr lang="en-US" dirty="0"/>
              <a:t>Where does this server come from? </a:t>
            </a:r>
            <a:r>
              <a:rPr lang="en-US" sz="4300" dirty="0"/>
              <a:t>(Buy/Borrow?)</a:t>
            </a:r>
          </a:p>
          <a:p>
            <a:pPr lvl="1"/>
            <a:r>
              <a:rPr lang="en-US" dirty="0"/>
              <a:t>Who else gets to use this server? </a:t>
            </a:r>
            <a:r>
              <a:rPr lang="en-US" sz="4300" dirty="0"/>
              <a:t>(Multi-tenancy or exclusive?)</a:t>
            </a:r>
          </a:p>
          <a:p>
            <a:pPr lvl="1"/>
            <a:r>
              <a:rPr lang="en-US" dirty="0"/>
              <a:t>Who maintains the server and software? </a:t>
            </a:r>
            <a:r>
              <a:rPr lang="en-US" sz="4300" dirty="0"/>
              <a:t>(Updates OS, libraries, </a:t>
            </a:r>
            <a:r>
              <a:rPr lang="en-US" sz="4300" dirty="0" err="1"/>
              <a:t>etc</a:t>
            </a:r>
            <a:r>
              <a:rPr lang="en-US" sz="4300" dirty="0"/>
              <a:t>?)</a:t>
            </a:r>
            <a:endParaRPr lang="en-US" sz="3200" dirty="0"/>
          </a:p>
          <a:p>
            <a:pPr lvl="1"/>
            <a:r>
              <a:rPr lang="en-US" dirty="0"/>
              <a:t>What happens if I need more power? </a:t>
            </a:r>
          </a:p>
          <a:p>
            <a:pPr lvl="1"/>
            <a:r>
              <a:rPr lang="en-US" sz="5800" dirty="0"/>
              <a:t>What happens if I need some specialized application, like a database or a cache, that isn’t just part of my web app?</a:t>
            </a:r>
          </a:p>
          <a:p>
            <a:pPr marL="457200" lvl="1" indent="0">
              <a:buNone/>
            </a:pPr>
            <a:endParaRPr lang="en-US" sz="4300" dirty="0"/>
          </a:p>
        </p:txBody>
      </p:sp>
      <p:pic>
        <p:nvPicPr>
          <p:cNvPr id="3" name="Image" descr="Image">
            <a:extLst>
              <a:ext uri="{FF2B5EF4-FFF2-40B4-BE49-F238E27FC236}">
                <a16:creationId xmlns:a16="http://schemas.microsoft.com/office/drawing/2014/main" id="{66CA6735-95E7-2246-1488-D07CA0F57AE4}"/>
              </a:ext>
            </a:extLst>
          </p:cNvPr>
          <p:cNvPicPr>
            <a:picLocks noChangeAspect="1"/>
          </p:cNvPicPr>
          <p:nvPr/>
        </p:nvPicPr>
        <p:blipFill>
          <a:blip r:embed="rId3"/>
          <a:stretch>
            <a:fillRect/>
          </a:stretch>
        </p:blipFill>
        <p:spPr>
          <a:xfrm>
            <a:off x="17704593" y="3993279"/>
            <a:ext cx="7042052" cy="9694879"/>
          </a:xfrm>
          <a:prstGeom prst="rect">
            <a:avLst/>
          </a:prstGeom>
          <a:ln w="12700">
            <a:miter lim="400000"/>
          </a:ln>
        </p:spPr>
      </p:pic>
      <p:pic>
        <p:nvPicPr>
          <p:cNvPr id="4" name="Graphic 3" descr="Fire with solid fill">
            <a:extLst>
              <a:ext uri="{FF2B5EF4-FFF2-40B4-BE49-F238E27FC236}">
                <a16:creationId xmlns:a16="http://schemas.microsoft.com/office/drawing/2014/main" id="{CDDDCBCF-F2A1-D994-FB00-2CAFCE1E94A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397546" y="10076247"/>
            <a:ext cx="2030305" cy="2030305"/>
          </a:xfrm>
          <a:prstGeom prst="rect">
            <a:avLst/>
          </a:prstGeom>
        </p:spPr>
      </p:pic>
      <p:pic>
        <p:nvPicPr>
          <p:cNvPr id="5" name="Graphic 4" descr="Fire with solid fill">
            <a:extLst>
              <a:ext uri="{FF2B5EF4-FFF2-40B4-BE49-F238E27FC236}">
                <a16:creationId xmlns:a16="http://schemas.microsoft.com/office/drawing/2014/main" id="{A8A357CD-8915-0E5A-8483-578B8F66746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0677295" y="10076247"/>
            <a:ext cx="2030305" cy="2030305"/>
          </a:xfrm>
          <a:prstGeom prst="rect">
            <a:avLst/>
          </a:prstGeom>
        </p:spPr>
      </p:pic>
      <p:pic>
        <p:nvPicPr>
          <p:cNvPr id="6" name="Graphic 5" descr="Fire with solid fill">
            <a:extLst>
              <a:ext uri="{FF2B5EF4-FFF2-40B4-BE49-F238E27FC236}">
                <a16:creationId xmlns:a16="http://schemas.microsoft.com/office/drawing/2014/main" id="{21793CFB-5149-62EA-D407-B1972DA71AD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730757" y="10103298"/>
            <a:ext cx="2030305" cy="2030305"/>
          </a:xfrm>
          <a:prstGeom prst="rect">
            <a:avLst/>
          </a:prstGeom>
        </p:spPr>
      </p:pic>
      <p:pic>
        <p:nvPicPr>
          <p:cNvPr id="7" name="Graphic 6" descr="Fire with solid fill">
            <a:extLst>
              <a:ext uri="{FF2B5EF4-FFF2-40B4-BE49-F238E27FC236}">
                <a16:creationId xmlns:a16="http://schemas.microsoft.com/office/drawing/2014/main" id="{A7EBF045-03FA-3D0E-FCA0-05F321FB9FE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0400082" y="10061845"/>
            <a:ext cx="2030305" cy="2030305"/>
          </a:xfrm>
          <a:prstGeom prst="rect">
            <a:avLst/>
          </a:prstGeom>
        </p:spPr>
      </p:pic>
      <p:pic>
        <p:nvPicPr>
          <p:cNvPr id="8" name="Graphic 7" descr="Fire with solid fill">
            <a:extLst>
              <a:ext uri="{FF2B5EF4-FFF2-40B4-BE49-F238E27FC236}">
                <a16:creationId xmlns:a16="http://schemas.microsoft.com/office/drawing/2014/main" id="{690E011E-5506-44DA-D577-A58FA9473AA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698619" y="9920519"/>
            <a:ext cx="2030305" cy="2030305"/>
          </a:xfrm>
          <a:prstGeom prst="rect">
            <a:avLst/>
          </a:prstGeom>
        </p:spPr>
      </p:pic>
      <p:pic>
        <p:nvPicPr>
          <p:cNvPr id="9" name="Graphic 8" descr="Fire with solid fill">
            <a:extLst>
              <a:ext uri="{FF2B5EF4-FFF2-40B4-BE49-F238E27FC236}">
                <a16:creationId xmlns:a16="http://schemas.microsoft.com/office/drawing/2014/main" id="{5975EB24-A432-4F97-D796-D571EA3740D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0514382" y="9968788"/>
            <a:ext cx="2030305" cy="2030305"/>
          </a:xfrm>
          <a:prstGeom prst="rect">
            <a:avLst/>
          </a:prstGeom>
        </p:spPr>
      </p:pic>
    </p:spTree>
    <p:extLst>
      <p:ext uri="{BB962C8B-B14F-4D97-AF65-F5344CB8AC3E}">
        <p14:creationId xmlns:p14="http://schemas.microsoft.com/office/powerpoint/2010/main" val="16002879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loud Infrastructure Creates Economies of Scale"/>
          <p:cNvSpPr txBox="1">
            <a:spLocks noGrp="1"/>
          </p:cNvSpPr>
          <p:nvPr>
            <p:ph type="title"/>
          </p:nvPr>
        </p:nvSpPr>
        <p:spPr>
          <a:prstGeom prst="rect">
            <a:avLst/>
          </a:prstGeom>
        </p:spPr>
        <p:txBody>
          <a:bodyPr>
            <a:normAutofit/>
          </a:bodyPr>
          <a:lstStyle/>
          <a:p>
            <a:r>
              <a:rPr lang="en-US" sz="6600" dirty="0"/>
              <a:t>Shared infrastructure </a:t>
            </a:r>
            <a:r>
              <a:rPr sz="6600" dirty="0"/>
              <a:t>creates economies of scale</a:t>
            </a:r>
          </a:p>
        </p:txBody>
      </p:sp>
      <p:sp>
        <p:nvSpPr>
          <p:cNvPr id="94" name="Slide Subtitle"/>
          <p:cNvSpPr txBox="1">
            <a:spLocks noGrp="1"/>
          </p:cNvSpPr>
          <p:nvPr>
            <p:ph type="body" idx="1"/>
          </p:nvPr>
        </p:nvSpPr>
        <p:spPr>
          <a:prstGeom prst="rect">
            <a:avLst/>
          </a:prstGeom>
        </p:spPr>
        <p:txBody>
          <a:bodyPr>
            <a:noAutofit/>
          </a:bodyPr>
          <a:lstStyle/>
          <a:p>
            <a:r>
              <a:rPr sz="4000" dirty="0"/>
              <a:t>At the physical level:</a:t>
            </a:r>
          </a:p>
          <a:p>
            <a:pPr lvl="1"/>
            <a:r>
              <a:rPr sz="4000" dirty="0"/>
              <a:t>Multiple customers’ physical machines in the same data center</a:t>
            </a:r>
          </a:p>
          <a:p>
            <a:pPr lvl="1"/>
            <a:r>
              <a:rPr sz="4000" dirty="0"/>
              <a:t>Save on physical costs (centralize power, cooling, security, maintenance)</a:t>
            </a:r>
          </a:p>
          <a:p>
            <a:r>
              <a:rPr sz="4000" dirty="0"/>
              <a:t>At the physical server level:</a:t>
            </a:r>
          </a:p>
          <a:p>
            <a:pPr lvl="1"/>
            <a:r>
              <a:rPr sz="4000" dirty="0"/>
              <a:t>Multiple customers’ virtual machines in the same physical machine</a:t>
            </a:r>
          </a:p>
          <a:p>
            <a:pPr lvl="1"/>
            <a:r>
              <a:rPr sz="4000" dirty="0"/>
              <a:t>Save on resource costs (utilize marginal computing capacity</a:t>
            </a:r>
            <a:r>
              <a:rPr lang="en-US" sz="4000" dirty="0"/>
              <a:t> – CPUs, RAM, disk</a:t>
            </a:r>
            <a:r>
              <a:rPr sz="4000" dirty="0"/>
              <a:t>)</a:t>
            </a:r>
          </a:p>
          <a:p>
            <a:r>
              <a:rPr sz="4000" dirty="0"/>
              <a:t>At the application level:</a:t>
            </a:r>
          </a:p>
          <a:p>
            <a:pPr lvl="1"/>
            <a:r>
              <a:rPr sz="4000" dirty="0"/>
              <a:t>Multiple customer’s applications hosted in same virtual machine</a:t>
            </a:r>
          </a:p>
          <a:p>
            <a:pPr lvl="1"/>
            <a:r>
              <a:rPr sz="4000" dirty="0"/>
              <a:t>Save on resource overhead (eliminate redundant infrastructure like OS)</a:t>
            </a:r>
            <a:endParaRPr lang="en-US" sz="4000" dirty="0"/>
          </a:p>
          <a:p>
            <a:r>
              <a:rPr lang="en-US" sz="4000" dirty="0"/>
              <a:t>“Cloud” is the natural expansion of multi-tenancy at all levels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any Applications Rely on Common Infrastructure"/>
          <p:cNvSpPr txBox="1">
            <a:spLocks noGrp="1"/>
          </p:cNvSpPr>
          <p:nvPr>
            <p:ph type="title"/>
          </p:nvPr>
        </p:nvSpPr>
        <p:spPr>
          <a:prstGeom prst="rect">
            <a:avLst/>
          </a:prstGeom>
        </p:spPr>
        <p:txBody>
          <a:bodyPr>
            <a:normAutofit/>
          </a:bodyPr>
          <a:lstStyle/>
          <a:p>
            <a:r>
              <a:rPr lang="en-US" sz="6600" dirty="0"/>
              <a:t>What parts of this infrastructure can be shared across different clients?</a:t>
            </a:r>
            <a:endParaRPr sz="6600" dirty="0"/>
          </a:p>
        </p:txBody>
      </p:sp>
      <p:sp>
        <p:nvSpPr>
          <p:cNvPr id="48" name="Slide Subtitle"/>
          <p:cNvSpPr txBox="1">
            <a:spLocks noGrp="1"/>
          </p:cNvSpPr>
          <p:nvPr>
            <p:ph type="body" idx="1"/>
          </p:nvPr>
        </p:nvSpPr>
        <p:spPr>
          <a:xfrm>
            <a:off x="1676400" y="3000319"/>
            <a:ext cx="11462020" cy="8702677"/>
          </a:xfrm>
          <a:prstGeom prst="rect">
            <a:avLst/>
          </a:prstGeom>
        </p:spPr>
        <p:txBody>
          <a:bodyPr>
            <a:normAutofit fontScale="92500" lnSpcReduction="20000"/>
          </a:bodyPr>
          <a:lstStyle/>
          <a:p>
            <a:pPr lvl="1"/>
            <a:r>
              <a:rPr dirty="0"/>
              <a:t>Content delivery network: caches static content “at the edge” (e.g. </a:t>
            </a:r>
            <a:r>
              <a:rPr dirty="0" err="1"/>
              <a:t>cloudflare</a:t>
            </a:r>
            <a:r>
              <a:rPr dirty="0"/>
              <a:t>, Akamai)</a:t>
            </a:r>
          </a:p>
          <a:p>
            <a:pPr lvl="1"/>
            <a:r>
              <a:rPr lang="en-US" dirty="0"/>
              <a:t>Web servers: Speak HTTP, serve static </a:t>
            </a:r>
            <a:r>
              <a:rPr dirty="0"/>
              <a:t>content</a:t>
            </a:r>
            <a:r>
              <a:rPr lang="en-US" dirty="0"/>
              <a:t> (</a:t>
            </a:r>
            <a:r>
              <a:rPr lang="en-US" dirty="0" err="1"/>
              <a:t>eg</a:t>
            </a:r>
            <a:r>
              <a:rPr lang="en-US" dirty="0"/>
              <a:t> REACT)</a:t>
            </a:r>
            <a:r>
              <a:rPr dirty="0"/>
              <a:t>,</a:t>
            </a:r>
            <a:r>
              <a:rPr lang="en-US" dirty="0"/>
              <a:t> </a:t>
            </a:r>
            <a:r>
              <a:rPr dirty="0"/>
              <a:t>load balance between app servers </a:t>
            </a:r>
            <a:r>
              <a:rPr lang="en-US" dirty="0"/>
              <a:t> </a:t>
            </a:r>
            <a:r>
              <a:rPr dirty="0"/>
              <a:t>(e.g. </a:t>
            </a:r>
            <a:r>
              <a:rPr dirty="0" err="1"/>
              <a:t>haproxy</a:t>
            </a:r>
            <a:r>
              <a:rPr dirty="0"/>
              <a:t>, </a:t>
            </a:r>
            <a:r>
              <a:rPr dirty="0" err="1"/>
              <a:t>traefik</a:t>
            </a:r>
            <a:r>
              <a:rPr dirty="0"/>
              <a:t>)</a:t>
            </a:r>
          </a:p>
          <a:p>
            <a:pPr lvl="1"/>
            <a:r>
              <a:rPr dirty="0"/>
              <a:t>App servers: Run our </a:t>
            </a:r>
            <a:r>
              <a:rPr lang="en-US" dirty="0"/>
              <a:t>backend </a:t>
            </a:r>
            <a:r>
              <a:rPr dirty="0"/>
              <a:t>application</a:t>
            </a:r>
            <a:r>
              <a:rPr lang="en-US" dirty="0"/>
              <a:t> (e.g. </a:t>
            </a:r>
            <a:r>
              <a:rPr lang="en-US" dirty="0" err="1"/>
              <a:t>nodejs</a:t>
            </a:r>
            <a:r>
              <a:rPr lang="en-US" dirty="0"/>
              <a:t>)</a:t>
            </a:r>
            <a:endParaRPr dirty="0"/>
          </a:p>
          <a:p>
            <a:pPr lvl="1"/>
            <a:r>
              <a:rPr dirty="0" err="1"/>
              <a:t>Misc</a:t>
            </a:r>
            <a:r>
              <a:rPr dirty="0"/>
              <a:t> services: Logging, monitoring, firewall</a:t>
            </a:r>
          </a:p>
          <a:p>
            <a:pPr lvl="1"/>
            <a:r>
              <a:rPr dirty="0"/>
              <a:t>Database servers: Persistent data</a:t>
            </a:r>
          </a:p>
        </p:txBody>
      </p:sp>
      <p:sp>
        <p:nvSpPr>
          <p:cNvPr id="49" name="Connection Line"/>
          <p:cNvSpPr/>
          <p:nvPr/>
        </p:nvSpPr>
        <p:spPr>
          <a:xfrm>
            <a:off x="18689843" y="4119948"/>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tretch>
            <a:fillRect/>
          </a:stretch>
        </p:blipFill>
        <p:spPr>
          <a:xfrm>
            <a:off x="16419123" y="12107956"/>
            <a:ext cx="1393033" cy="1393033"/>
          </a:xfrm>
          <a:prstGeom prst="rect">
            <a:avLst/>
          </a:prstGeom>
          <a:ln w="12700">
            <a:miter lim="400000"/>
          </a:ln>
        </p:spPr>
      </p:pic>
      <p:grpSp>
        <p:nvGrpSpPr>
          <p:cNvPr id="57" name="Group"/>
          <p:cNvGrpSpPr/>
          <p:nvPr/>
        </p:nvGrpSpPr>
        <p:grpSpPr>
          <a:xfrm>
            <a:off x="15800536" y="4131209"/>
            <a:ext cx="5791315" cy="1991007"/>
            <a:chOff x="0" y="0"/>
            <a:chExt cx="5791314" cy="1991005"/>
          </a:xfrm>
        </p:grpSpPr>
        <p:pic>
          <p:nvPicPr>
            <p:cNvPr id="51" name="Image" descr="Image"/>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52" name="Image" descr="Image"/>
            <p:cNvPicPr>
              <a:picLocks noChangeAspect="1"/>
            </p:cNvPicPr>
            <p:nvPr/>
          </p:nvPicPr>
          <p:blipFill>
            <a:blip r:embed="rId4"/>
            <a:srcRect r="71137"/>
            <a:stretch>
              <a:fillRect/>
            </a:stretch>
          </p:blipFill>
          <p:spPr>
            <a:xfrm>
              <a:off x="981444" y="0"/>
              <a:ext cx="884091" cy="1991007"/>
            </a:xfrm>
            <a:prstGeom prst="rect">
              <a:avLst/>
            </a:prstGeom>
            <a:ln w="12700" cap="flat">
              <a:noFill/>
              <a:miter lim="400000"/>
            </a:ln>
            <a:effectLst/>
          </p:spPr>
        </p:pic>
        <p:pic>
          <p:nvPicPr>
            <p:cNvPr id="53" name="Image" descr="Image"/>
            <p:cNvPicPr>
              <a:picLocks noChangeAspect="1"/>
            </p:cNvPicPr>
            <p:nvPr/>
          </p:nvPicPr>
          <p:blipFill>
            <a:blip r:embed="rId4"/>
            <a:srcRect r="71137"/>
            <a:stretch>
              <a:fillRect/>
            </a:stretch>
          </p:blipFill>
          <p:spPr>
            <a:xfrm>
              <a:off x="1962888" y="0"/>
              <a:ext cx="884091" cy="1991007"/>
            </a:xfrm>
            <a:prstGeom prst="rect">
              <a:avLst/>
            </a:prstGeom>
            <a:ln w="12700" cap="flat">
              <a:noFill/>
              <a:miter lim="400000"/>
            </a:ln>
            <a:effectLst/>
          </p:spPr>
        </p:pic>
        <p:pic>
          <p:nvPicPr>
            <p:cNvPr id="54" name="Image" descr="Image"/>
            <p:cNvPicPr>
              <a:picLocks noChangeAspect="1"/>
            </p:cNvPicPr>
            <p:nvPr/>
          </p:nvPicPr>
          <p:blipFill>
            <a:blip r:embed="rId4"/>
            <a:srcRect r="71137"/>
            <a:stretch>
              <a:fillRect/>
            </a:stretch>
          </p:blipFill>
          <p:spPr>
            <a:xfrm>
              <a:off x="2944333" y="0"/>
              <a:ext cx="884091" cy="1991007"/>
            </a:xfrm>
            <a:prstGeom prst="rect">
              <a:avLst/>
            </a:prstGeom>
            <a:ln w="12700" cap="flat">
              <a:noFill/>
              <a:miter lim="400000"/>
            </a:ln>
            <a:effectLst/>
          </p:spPr>
        </p:pic>
        <p:pic>
          <p:nvPicPr>
            <p:cNvPr id="55" name="Image" descr="Image"/>
            <p:cNvPicPr>
              <a:picLocks noChangeAspect="1"/>
            </p:cNvPicPr>
            <p:nvPr/>
          </p:nvPicPr>
          <p:blipFill>
            <a:blip r:embed="rId4"/>
            <a:srcRect r="71137"/>
            <a:stretch>
              <a:fillRect/>
            </a:stretch>
          </p:blipFill>
          <p:spPr>
            <a:xfrm>
              <a:off x="3925777" y="0"/>
              <a:ext cx="884092" cy="1991007"/>
            </a:xfrm>
            <a:prstGeom prst="rect">
              <a:avLst/>
            </a:prstGeom>
            <a:ln w="12700" cap="flat">
              <a:noFill/>
              <a:miter lim="400000"/>
            </a:ln>
            <a:effectLst/>
          </p:spPr>
        </p:pic>
        <p:pic>
          <p:nvPicPr>
            <p:cNvPr id="56" name="Image" descr="Image"/>
            <p:cNvPicPr>
              <a:picLocks noChangeAspect="1"/>
            </p:cNvPicPr>
            <p:nvPr/>
          </p:nvPicPr>
          <p:blipFill>
            <a:blip r:embed="rId4"/>
            <a:srcRect r="71137"/>
            <a:stretch>
              <a:fillRect/>
            </a:stretch>
          </p:blipFill>
          <p:spPr>
            <a:xfrm>
              <a:off x="4907224" y="0"/>
              <a:ext cx="884091" cy="1991007"/>
            </a:xfrm>
            <a:prstGeom prst="rect">
              <a:avLst/>
            </a:prstGeom>
            <a:ln w="12700" cap="flat">
              <a:noFill/>
              <a:miter lim="400000"/>
            </a:ln>
            <a:effectLst/>
          </p:spPr>
        </p:pic>
      </p:grpSp>
      <p:grpSp>
        <p:nvGrpSpPr>
          <p:cNvPr id="62" name="Group"/>
          <p:cNvGrpSpPr/>
          <p:nvPr/>
        </p:nvGrpSpPr>
        <p:grpSpPr>
          <a:xfrm>
            <a:off x="16251670" y="6709961"/>
            <a:ext cx="4888953" cy="1631238"/>
            <a:chOff x="250" y="-20"/>
            <a:chExt cx="4888951" cy="1631236"/>
          </a:xfrm>
        </p:grpSpPr>
        <p:pic>
          <p:nvPicPr>
            <p:cNvPr id="58" name="Image" descr="Image"/>
            <p:cNvPicPr>
              <a:picLocks noChangeAspect="1"/>
            </p:cNvPicPr>
            <p:nvPr/>
          </p:nvPicPr>
          <p:blipFill>
            <a:blip r:embed="rId5"/>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59" name="Image" descr="Image"/>
            <p:cNvPicPr>
              <a:picLocks noChangeAspect="1"/>
            </p:cNvPicPr>
            <p:nvPr/>
          </p:nvPicPr>
          <p:blipFill>
            <a:blip r:embed="rId5"/>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0" name="Image" descr="Image"/>
            <p:cNvPicPr>
              <a:picLocks noChangeAspect="1"/>
            </p:cNvPicPr>
            <p:nvPr/>
          </p:nvPicPr>
          <p:blipFill>
            <a:blip r:embed="rId5"/>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1" name="Image" descr="Image"/>
            <p:cNvPicPr>
              <a:picLocks noChangeAspect="1"/>
            </p:cNvPicPr>
            <p:nvPr/>
          </p:nvPicPr>
          <p:blipFill>
            <a:blip r:embed="rId5"/>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grpSp>
        <p:nvGrpSpPr>
          <p:cNvPr id="67" name="Group"/>
          <p:cNvGrpSpPr/>
          <p:nvPr/>
        </p:nvGrpSpPr>
        <p:grpSpPr>
          <a:xfrm>
            <a:off x="16136320" y="9464131"/>
            <a:ext cx="5321870" cy="1735747"/>
            <a:chOff x="0" y="0"/>
            <a:chExt cx="5321869" cy="1735745"/>
          </a:xfrm>
        </p:grpSpPr>
        <p:pic>
          <p:nvPicPr>
            <p:cNvPr id="63" name="Image" descr="Image"/>
            <p:cNvPicPr>
              <a:picLocks noChangeAspect="1"/>
            </p:cNvPicPr>
            <p:nvPr/>
          </p:nvPicPr>
          <p:blipFill>
            <a:blip r:embed="rId6"/>
            <a:stretch>
              <a:fillRect/>
            </a:stretch>
          </p:blipFill>
          <p:spPr>
            <a:xfrm>
              <a:off x="1321593" y="0"/>
              <a:ext cx="1321370" cy="1735747"/>
            </a:xfrm>
            <a:prstGeom prst="rect">
              <a:avLst/>
            </a:prstGeom>
            <a:ln w="12700" cap="flat">
              <a:noFill/>
              <a:miter lim="400000"/>
            </a:ln>
            <a:effectLst/>
          </p:spPr>
        </p:pic>
        <p:pic>
          <p:nvPicPr>
            <p:cNvPr id="64" name="Image" descr="Image"/>
            <p:cNvPicPr>
              <a:picLocks noChangeAspect="1"/>
            </p:cNvPicPr>
            <p:nvPr/>
          </p:nvPicPr>
          <p:blipFill>
            <a:blip r:embed="rId6"/>
            <a:stretch>
              <a:fillRect/>
            </a:stretch>
          </p:blipFill>
          <p:spPr>
            <a:xfrm>
              <a:off x="0" y="0"/>
              <a:ext cx="1321369" cy="1735747"/>
            </a:xfrm>
            <a:prstGeom prst="rect">
              <a:avLst/>
            </a:prstGeom>
            <a:ln w="12700" cap="flat">
              <a:noFill/>
              <a:miter lim="400000"/>
            </a:ln>
            <a:effectLst/>
          </p:spPr>
        </p:pic>
        <p:pic>
          <p:nvPicPr>
            <p:cNvPr id="65" name="Image" descr="Image"/>
            <p:cNvPicPr>
              <a:picLocks noChangeAspect="1"/>
            </p:cNvPicPr>
            <p:nvPr/>
          </p:nvPicPr>
          <p:blipFill>
            <a:blip r:embed="rId6"/>
            <a:stretch>
              <a:fillRect/>
            </a:stretch>
          </p:blipFill>
          <p:spPr>
            <a:xfrm>
              <a:off x="2661046" y="0"/>
              <a:ext cx="1321370" cy="1735747"/>
            </a:xfrm>
            <a:prstGeom prst="rect">
              <a:avLst/>
            </a:prstGeom>
            <a:ln w="12700" cap="flat">
              <a:noFill/>
              <a:miter lim="400000"/>
            </a:ln>
            <a:effectLst/>
          </p:spPr>
        </p:pic>
        <p:pic>
          <p:nvPicPr>
            <p:cNvPr id="66" name="Image" descr="Image"/>
            <p:cNvPicPr>
              <a:picLocks noChangeAspect="1"/>
            </p:cNvPicPr>
            <p:nvPr/>
          </p:nvPicPr>
          <p:blipFill>
            <a:blip r:embed="rId6"/>
            <a:stretch>
              <a:fillRect/>
            </a:stretch>
          </p:blipFill>
          <p:spPr>
            <a:xfrm>
              <a:off x="4000500" y="0"/>
              <a:ext cx="1321370" cy="1735747"/>
            </a:xfrm>
            <a:prstGeom prst="rect">
              <a:avLst/>
            </a:prstGeom>
            <a:ln w="12700" cap="flat">
              <a:noFill/>
              <a:miter lim="400000"/>
            </a:ln>
            <a:effectLst/>
          </p:spPr>
        </p:pic>
      </p:grpSp>
      <p:sp>
        <p:nvSpPr>
          <p:cNvPr id="68" name="Content Delivery Network"/>
          <p:cNvSpPr txBox="1"/>
          <p:nvPr/>
        </p:nvSpPr>
        <p:spPr>
          <a:xfrm>
            <a:off x="21812110" y="4140873"/>
            <a:ext cx="2265080" cy="1971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Content Delivery Network</a:t>
            </a:r>
          </a:p>
        </p:txBody>
      </p:sp>
      <p:sp>
        <p:nvSpPr>
          <p:cNvPr id="69" name="Web Servers"/>
          <p:cNvSpPr txBox="1"/>
          <p:nvPr/>
        </p:nvSpPr>
        <p:spPr>
          <a:xfrm>
            <a:off x="21490641" y="6830162"/>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Web Servers</a:t>
            </a:r>
          </a:p>
        </p:txBody>
      </p:sp>
      <p:sp>
        <p:nvSpPr>
          <p:cNvPr id="70" name="App Servers"/>
          <p:cNvSpPr txBox="1"/>
          <p:nvPr/>
        </p:nvSpPr>
        <p:spPr>
          <a:xfrm>
            <a:off x="21490641" y="9650965"/>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App Servers</a:t>
            </a:r>
          </a:p>
        </p:txBody>
      </p:sp>
      <p:pic>
        <p:nvPicPr>
          <p:cNvPr id="71" name="Image" descr="Image"/>
          <p:cNvPicPr>
            <a:picLocks noChangeAspect="1"/>
          </p:cNvPicPr>
          <p:nvPr/>
        </p:nvPicPr>
        <p:blipFill>
          <a:blip r:embed="rId3"/>
          <a:stretch>
            <a:fillRect/>
          </a:stretch>
        </p:blipFill>
        <p:spPr>
          <a:xfrm>
            <a:off x="17999678" y="12107956"/>
            <a:ext cx="1393033" cy="1393033"/>
          </a:xfrm>
          <a:prstGeom prst="rect">
            <a:avLst/>
          </a:prstGeom>
          <a:ln w="12700">
            <a:miter lim="400000"/>
          </a:ln>
        </p:spPr>
      </p:pic>
      <p:pic>
        <p:nvPicPr>
          <p:cNvPr id="72" name="Image" descr="Image"/>
          <p:cNvPicPr>
            <a:picLocks noChangeAspect="1"/>
          </p:cNvPicPr>
          <p:nvPr/>
        </p:nvPicPr>
        <p:blipFill>
          <a:blip r:embed="rId3"/>
          <a:stretch>
            <a:fillRect/>
          </a:stretch>
        </p:blipFill>
        <p:spPr>
          <a:xfrm>
            <a:off x="19580232" y="12107956"/>
            <a:ext cx="1393034" cy="1393033"/>
          </a:xfrm>
          <a:prstGeom prst="rect">
            <a:avLst/>
          </a:prstGeom>
          <a:ln w="12700">
            <a:miter lim="400000"/>
          </a:ln>
        </p:spPr>
      </p:pic>
      <p:sp>
        <p:nvSpPr>
          <p:cNvPr id="73" name="Database servers"/>
          <p:cNvSpPr txBox="1"/>
          <p:nvPr/>
        </p:nvSpPr>
        <p:spPr>
          <a:xfrm>
            <a:off x="21202518" y="12123433"/>
            <a:ext cx="2553202"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Database servers</a:t>
            </a:r>
          </a:p>
        </p:txBody>
      </p:sp>
      <p:pic>
        <p:nvPicPr>
          <p:cNvPr id="74" name="Image" descr="Image"/>
          <p:cNvPicPr>
            <a:picLocks noChangeAspect="1"/>
          </p:cNvPicPr>
          <p:nvPr/>
        </p:nvPicPr>
        <p:blipFill>
          <a:blip r:embed="rId7"/>
          <a:stretch>
            <a:fillRect/>
          </a:stretch>
        </p:blipFill>
        <p:spPr>
          <a:xfrm>
            <a:off x="16490559" y="2315754"/>
            <a:ext cx="4411268" cy="1893096"/>
          </a:xfrm>
          <a:prstGeom prst="rect">
            <a:avLst/>
          </a:prstGeom>
          <a:ln w="12700">
            <a:miter lim="400000"/>
          </a:ln>
        </p:spPr>
      </p:pic>
      <p:grpSp>
        <p:nvGrpSpPr>
          <p:cNvPr id="77" name="Group"/>
          <p:cNvGrpSpPr/>
          <p:nvPr/>
        </p:nvGrpSpPr>
        <p:grpSpPr>
          <a:xfrm>
            <a:off x="13661096" y="9509965"/>
            <a:ext cx="1865537" cy="1991007"/>
            <a:chOff x="0" y="0"/>
            <a:chExt cx="1865535" cy="1991005"/>
          </a:xfrm>
        </p:grpSpPr>
        <p:pic>
          <p:nvPicPr>
            <p:cNvPr id="75" name="Image" descr="Image"/>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76" name="Image" descr="Image"/>
            <p:cNvPicPr>
              <a:picLocks noChangeAspect="1"/>
            </p:cNvPicPr>
            <p:nvPr/>
          </p:nvPicPr>
          <p:blipFill>
            <a:blip r:embed="rId4"/>
            <a:srcRect r="71137"/>
            <a:stretch>
              <a:fillRect/>
            </a:stretch>
          </p:blipFill>
          <p:spPr>
            <a:xfrm>
              <a:off x="981445" y="0"/>
              <a:ext cx="884091" cy="1991007"/>
            </a:xfrm>
            <a:prstGeom prst="rect">
              <a:avLst/>
            </a:prstGeom>
            <a:ln w="12700" cap="flat">
              <a:noFill/>
              <a:miter lim="400000"/>
            </a:ln>
            <a:effectLst/>
          </p:spPr>
        </p:pic>
      </p:grpSp>
      <p:sp>
        <p:nvSpPr>
          <p:cNvPr id="78" name="Misc Services"/>
          <p:cNvSpPr txBox="1"/>
          <p:nvPr/>
        </p:nvSpPr>
        <p:spPr>
          <a:xfrm>
            <a:off x="13461325" y="11806867"/>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Misc Services</a:t>
            </a:r>
          </a:p>
        </p:txBody>
      </p:sp>
      <p:sp>
        <p:nvSpPr>
          <p:cNvPr id="79" name="Connection Line"/>
          <p:cNvSpPr/>
          <p:nvPr/>
        </p:nvSpPr>
        <p:spPr>
          <a:xfrm>
            <a:off x="15057535" y="8330621"/>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nvGrpSpPr>
          <p:cNvPr id="82" name="Group"/>
          <p:cNvGrpSpPr/>
          <p:nvPr/>
        </p:nvGrpSpPr>
        <p:grpSpPr>
          <a:xfrm>
            <a:off x="13138644" y="2735629"/>
            <a:ext cx="2451022" cy="3319862"/>
            <a:chOff x="0" y="0"/>
            <a:chExt cx="2451021" cy="3319860"/>
          </a:xfrm>
        </p:grpSpPr>
        <p:pic>
          <p:nvPicPr>
            <p:cNvPr id="80" name="Image" descr="Image"/>
            <p:cNvPicPr>
              <a:picLocks noChangeAspect="1"/>
            </p:cNvPicPr>
            <p:nvPr/>
          </p:nvPicPr>
          <p:blipFill>
            <a:blip r:embed="rId8"/>
            <a:stretch>
              <a:fillRect/>
            </a:stretch>
          </p:blipFill>
          <p:spPr>
            <a:xfrm>
              <a:off x="0" y="0"/>
              <a:ext cx="1266394" cy="1857376"/>
            </a:xfrm>
            <a:prstGeom prst="rect">
              <a:avLst/>
            </a:prstGeom>
            <a:ln w="12700" cap="flat">
              <a:noFill/>
              <a:miter lim="400000"/>
            </a:ln>
            <a:effectLst/>
          </p:spPr>
        </p:pic>
        <p:sp>
          <p:nvSpPr>
            <p:cNvPr id="81" name="Clients"/>
            <p:cNvSpPr txBox="1"/>
            <p:nvPr/>
          </p:nvSpPr>
          <p:spPr>
            <a:xfrm>
              <a:off x="354887" y="2414986"/>
              <a:ext cx="2096135" cy="904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t>Clients</a:t>
              </a:r>
            </a:p>
          </p:txBody>
        </p:sp>
      </p:grpSp>
      <p:sp>
        <p:nvSpPr>
          <p:cNvPr id="83" name="Connection Line"/>
          <p:cNvSpPr/>
          <p:nvPr/>
        </p:nvSpPr>
        <p:spPr>
          <a:xfrm>
            <a:off x="14405151" y="3079090"/>
            <a:ext cx="2085411" cy="7412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33D7-773C-1ACF-F2D1-1137BA8E30A5}"/>
              </a:ext>
            </a:extLst>
          </p:cNvPr>
          <p:cNvSpPr>
            <a:spLocks noGrp="1"/>
          </p:cNvSpPr>
          <p:nvPr>
            <p:ph type="title"/>
          </p:nvPr>
        </p:nvSpPr>
        <p:spPr/>
        <p:txBody>
          <a:bodyPr>
            <a:normAutofit/>
          </a:bodyPr>
          <a:lstStyle/>
          <a:p>
            <a:r>
              <a:rPr lang="en-US" sz="6600" dirty="0"/>
              <a:t>Shared infrastructure analogy: Pizza</a:t>
            </a:r>
          </a:p>
        </p:txBody>
      </p:sp>
      <p:sp>
        <p:nvSpPr>
          <p:cNvPr id="3" name="Text Placeholder 2">
            <a:extLst>
              <a:ext uri="{FF2B5EF4-FFF2-40B4-BE49-F238E27FC236}">
                <a16:creationId xmlns:a16="http://schemas.microsoft.com/office/drawing/2014/main" id="{4B342E29-721A-0886-8D95-FCC3A4F57EEE}"/>
              </a:ext>
            </a:extLst>
          </p:cNvPr>
          <p:cNvSpPr>
            <a:spLocks noGrp="1"/>
          </p:cNvSpPr>
          <p:nvPr>
            <p:ph type="body" idx="1"/>
          </p:nvPr>
        </p:nvSpPr>
        <p:spPr>
          <a:xfrm>
            <a:off x="1676400" y="3000319"/>
            <a:ext cx="10234863" cy="8702677"/>
          </a:xfrm>
        </p:spPr>
        <p:txBody>
          <a:bodyPr/>
          <a:lstStyle/>
          <a:p>
            <a:r>
              <a:rPr lang="en-US" dirty="0"/>
              <a:t>Four ways to get pizza: Make yourself, take and bake, delivery, dine out</a:t>
            </a:r>
          </a:p>
          <a:p>
            <a:r>
              <a:rPr lang="en-US" dirty="0"/>
              <a:t>Vendor manages different levels of the stack, achieving economies of scale</a:t>
            </a:r>
          </a:p>
          <a:p>
            <a:r>
              <a:rPr lang="en-US" dirty="0"/>
              <a:t>When would you choose one over the other?</a:t>
            </a:r>
          </a:p>
        </p:txBody>
      </p:sp>
      <p:pic>
        <p:nvPicPr>
          <p:cNvPr id="1026" name="Picture 2">
            <a:extLst>
              <a:ext uri="{FF2B5EF4-FFF2-40B4-BE49-F238E27FC236}">
                <a16:creationId xmlns:a16="http://schemas.microsoft.com/office/drawing/2014/main" id="{3D756DFB-AB06-FD0F-EB39-77900B550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2739" y="2579205"/>
            <a:ext cx="11668001" cy="106295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B61D1D-03AE-D743-F603-2EB59C84D2B9}"/>
              </a:ext>
            </a:extLst>
          </p:cNvPr>
          <p:cNvSpPr txBox="1"/>
          <p:nvPr/>
        </p:nvSpPr>
        <p:spPr>
          <a:xfrm>
            <a:off x="18166370" y="13372883"/>
            <a:ext cx="9709484" cy="40011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i="1" u="none" strike="noStrike" dirty="0">
                <a:solidFill>
                  <a:schemeClr val="tx1"/>
                </a:solidFill>
                <a:effectLst/>
                <a:latin typeface="Helvetica" pitchFamily="2" charset="0"/>
              </a:rPr>
              <a:t>Pizza as a Service — by Albert Barron (unlicensed?)</a:t>
            </a:r>
            <a:endParaRPr lang="en-US" sz="2000" i="1" dirty="0">
              <a:solidFill>
                <a:schemeClr val="tx1"/>
              </a:solidFill>
              <a:latin typeface="Helvetica" pitchFamily="2" charset="0"/>
            </a:endParaRPr>
          </a:p>
        </p:txBody>
      </p:sp>
    </p:spTree>
    <p:extLst>
      <p:ext uri="{BB962C8B-B14F-4D97-AF65-F5344CB8AC3E}">
        <p14:creationId xmlns:p14="http://schemas.microsoft.com/office/powerpoint/2010/main" val="24749468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uild Systems"/>
          <p:cNvSpPr txBox="1">
            <a:spLocks noGrp="1"/>
          </p:cNvSpPr>
          <p:nvPr>
            <p:ph type="title"/>
          </p:nvPr>
        </p:nvSpPr>
        <p:spPr>
          <a:xfrm>
            <a:off x="1676400" y="194553"/>
            <a:ext cx="21031200" cy="2529192"/>
          </a:xfrm>
          <a:prstGeom prst="rect">
            <a:avLst/>
          </a:prstGeom>
        </p:spPr>
        <p:txBody>
          <a:bodyPr>
            <a:normAutofit/>
          </a:bodyPr>
          <a:lstStyle/>
          <a:p>
            <a:r>
              <a:rPr lang="en-US" sz="6600" dirty="0"/>
              <a:t>What is the infrastructure that can be shared?</a:t>
            </a:r>
            <a:endParaRPr sz="6600" dirty="0"/>
          </a:p>
        </p:txBody>
      </p:sp>
      <p:sp>
        <p:nvSpPr>
          <p:cNvPr id="88" name="Not just compilation"/>
          <p:cNvSpPr txBox="1">
            <a:spLocks noGrp="1"/>
          </p:cNvSpPr>
          <p:nvPr>
            <p:ph type="body" idx="1"/>
          </p:nvPr>
        </p:nvSpPr>
        <p:spPr>
          <a:xfrm>
            <a:off x="1676400" y="3000319"/>
            <a:ext cx="13302343" cy="8702677"/>
          </a:xfrm>
          <a:prstGeom prst="rect">
            <a:avLst/>
          </a:prstGeom>
        </p:spPr>
        <p:txBody>
          <a:bodyPr>
            <a:normAutofit/>
          </a:bodyPr>
          <a:lstStyle/>
          <a:p>
            <a:r>
              <a:rPr dirty="0"/>
              <a:t>Our apps run on a “tall stack” of dependencies</a:t>
            </a:r>
          </a:p>
          <a:p>
            <a:r>
              <a:rPr lang="en-US" dirty="0"/>
              <a:t>Old style:</a:t>
            </a:r>
            <a:r>
              <a:rPr dirty="0"/>
              <a:t> this full stack is self-managed</a:t>
            </a:r>
          </a:p>
          <a:p>
            <a:r>
              <a:rPr dirty="0"/>
              <a:t>Cloud providers offer products that manage parts of that stack for us:</a:t>
            </a:r>
          </a:p>
          <a:p>
            <a:pPr lvl="1"/>
            <a:r>
              <a:rPr dirty="0"/>
              <a:t>“Infrastructure as a service”</a:t>
            </a:r>
          </a:p>
          <a:p>
            <a:pPr lvl="1"/>
            <a:r>
              <a:rPr dirty="0"/>
              <a:t>“Platform as a service”</a:t>
            </a:r>
          </a:p>
          <a:p>
            <a:pPr lvl="1"/>
            <a:r>
              <a:rPr dirty="0"/>
              <a:t>“Software as a Service”</a:t>
            </a:r>
            <a:endParaRPr lang="en-US" dirty="0"/>
          </a:p>
          <a:p>
            <a:pPr lvl="1"/>
            <a:r>
              <a:rPr lang="en-US" dirty="0"/>
              <a:t>Collectively called “X as a Service”</a:t>
            </a:r>
            <a:endParaRPr dirty="0"/>
          </a:p>
        </p:txBody>
      </p:sp>
      <p:pic>
        <p:nvPicPr>
          <p:cNvPr id="89" name="Image" descr="Image"/>
          <p:cNvPicPr>
            <a:picLocks noChangeAspect="1"/>
          </p:cNvPicPr>
          <p:nvPr/>
        </p:nvPicPr>
        <p:blipFill>
          <a:blip r:embed="rId3"/>
          <a:stretch>
            <a:fillRect/>
          </a:stretch>
        </p:blipFill>
        <p:spPr>
          <a:xfrm>
            <a:off x="16050638" y="2893655"/>
            <a:ext cx="8228908" cy="1081257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loud Infrastructure is On-Demand Access to Resources"/>
          <p:cNvSpPr txBox="1">
            <a:spLocks noGrp="1"/>
          </p:cNvSpPr>
          <p:nvPr>
            <p:ph type="title"/>
          </p:nvPr>
        </p:nvSpPr>
        <p:spPr>
          <a:prstGeom prst="rect">
            <a:avLst/>
          </a:prstGeom>
        </p:spPr>
        <p:txBody>
          <a:bodyPr>
            <a:normAutofit/>
          </a:bodyPr>
          <a:lstStyle/>
          <a:p>
            <a:r>
              <a:rPr sz="6600" dirty="0"/>
              <a:t>Cloud </a:t>
            </a:r>
            <a:r>
              <a:rPr lang="en-US" sz="6600" dirty="0"/>
              <a:t>services gives</a:t>
            </a:r>
            <a:r>
              <a:rPr sz="6600" dirty="0"/>
              <a:t> on-demand access to </a:t>
            </a:r>
            <a:r>
              <a:rPr lang="en-US" sz="6600" dirty="0"/>
              <a:t>infrastructure, “as a service”</a:t>
            </a:r>
            <a:endParaRPr sz="6600" dirty="0"/>
          </a:p>
        </p:txBody>
      </p:sp>
      <p:sp>
        <p:nvSpPr>
          <p:cNvPr id="106" name="Slide Subtitle"/>
          <p:cNvSpPr txBox="1">
            <a:spLocks noGrp="1"/>
          </p:cNvSpPr>
          <p:nvPr>
            <p:ph type="body" idx="1"/>
          </p:nvPr>
        </p:nvSpPr>
        <p:spPr>
          <a:xfrm>
            <a:off x="1676400" y="3000319"/>
            <a:ext cx="20702337" cy="8702677"/>
          </a:xfrm>
          <a:prstGeom prst="rect">
            <a:avLst/>
          </a:prstGeom>
        </p:spPr>
        <p:txBody>
          <a:bodyPr/>
          <a:lstStyle/>
          <a:p>
            <a:r>
              <a:rPr dirty="0"/>
              <a:t>Vendor provides a service catalog of “</a:t>
            </a:r>
            <a:r>
              <a:rPr b="1" dirty="0"/>
              <a:t>X as a service</a:t>
            </a:r>
            <a:r>
              <a:rPr dirty="0"/>
              <a:t>” abstractions </a:t>
            </a:r>
            <a:r>
              <a:rPr lang="en-US" dirty="0"/>
              <a:t>that provide infrastructure as a service</a:t>
            </a:r>
            <a:endParaRPr dirty="0"/>
          </a:p>
          <a:p>
            <a:r>
              <a:rPr dirty="0"/>
              <a:t>API allows us to provision resources on-demand</a:t>
            </a:r>
            <a:endParaRPr lang="en-US" dirty="0"/>
          </a:p>
          <a:p>
            <a:r>
              <a:rPr lang="en-US" dirty="0"/>
              <a:t>Transfers responsibility for managing the underlying infrastructure to a vendor</a:t>
            </a:r>
            <a:endParaRPr dirty="0"/>
          </a:p>
        </p:txBody>
      </p:sp>
      <p:pic>
        <p:nvPicPr>
          <p:cNvPr id="107" name="Image" descr="Image"/>
          <p:cNvPicPr>
            <a:picLocks noChangeAspect="1"/>
          </p:cNvPicPr>
          <p:nvPr/>
        </p:nvPicPr>
        <p:blipFill>
          <a:blip r:embed="rId3"/>
          <a:stretch>
            <a:fillRect/>
          </a:stretch>
        </p:blipFill>
        <p:spPr>
          <a:xfrm>
            <a:off x="312874" y="7578892"/>
            <a:ext cx="23429387" cy="610059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Mitch CS 4530 Layout">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3316</TotalTime>
  <Words>6622</Words>
  <Application>Microsoft Office PowerPoint</Application>
  <PresentationFormat>Custom</PresentationFormat>
  <Paragraphs>586</Paragraphs>
  <Slides>33</Slides>
  <Notes>30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Courier New</vt:lpstr>
      <vt:lpstr>Helvetica</vt:lpstr>
      <vt:lpstr>Helvetica Neue</vt:lpstr>
      <vt:lpstr>Verdana</vt:lpstr>
      <vt:lpstr>Mitch CS 4530 Layout</vt:lpstr>
      <vt:lpstr>CS 4530 Software Engineering  Module 13: Principles and Patterns of Cloud Infrastructure</vt:lpstr>
      <vt:lpstr>Learning objectives for this lesson</vt:lpstr>
      <vt:lpstr>How to deploy web apps?</vt:lpstr>
      <vt:lpstr>Sharing, renting, and owning infrastructure</vt:lpstr>
      <vt:lpstr>Shared infrastructure creates economies of scale</vt:lpstr>
      <vt:lpstr>What parts of this infrastructure can be shared across different clients?</vt:lpstr>
      <vt:lpstr>Shared infrastructure analogy: Pizza</vt:lpstr>
      <vt:lpstr>What is the infrastructure that can be shared?</vt:lpstr>
      <vt:lpstr>Cloud services gives on-demand access to infrastructure, “as a service”</vt:lpstr>
      <vt:lpstr>Cloud infrastructure scales elastically</vt:lpstr>
      <vt:lpstr>Infrastructure as a Service: Virtual Machines</vt:lpstr>
      <vt:lpstr>The operating system allows several apps to share the underlying hardware</vt:lpstr>
      <vt:lpstr>A virtual machine layer allows several different operating systems to share the same hardware</vt:lpstr>
      <vt:lpstr>Virtual Machines facilitate multi-tenancy</vt:lpstr>
      <vt:lpstr>Virtual Machines to Containers</vt:lpstr>
      <vt:lpstr>Containers run layered images, reducing storage space</vt:lpstr>
      <vt:lpstr>Containers run layered images, reducing storage space</vt:lpstr>
      <vt:lpstr>A container contains your apps and all their dependencies</vt:lpstr>
      <vt:lpstr>XaaS: Containers as a Service</vt:lpstr>
      <vt:lpstr>Docker is the prevailing container platform</vt:lpstr>
      <vt:lpstr>Kubernetes is an orchestration system for managing Docker containers at scale</vt:lpstr>
      <vt:lpstr>IaaS: VMs and Containers</vt:lpstr>
      <vt:lpstr>IaaS: Tradeoffs between VMs and Containers</vt:lpstr>
      <vt:lpstr>Platform-as-a-Service: vendor supplies OS + middleware</vt:lpstr>
      <vt:lpstr>PaaS is often the simplest choice for app deployment</vt:lpstr>
      <vt:lpstr>PaaS in the style of Heroku runs containers</vt:lpstr>
      <vt:lpstr>Render.com uses a mixed strategy for implementation</vt:lpstr>
      <vt:lpstr>Software as a Service adds more vendor-managed apps</vt:lpstr>
      <vt:lpstr>Self-managed vs Vendor-managed Infrastructure Tradeoffs</vt:lpstr>
      <vt:lpstr>Cloud Infrastructure can be better for variable workloads</vt:lpstr>
      <vt:lpstr>Public clouds are not the only option</vt:lpstr>
      <vt:lpstr>“X as a Service" offers several abstractions to choose from depending on your needs</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Software Engineering  Module 13: Principles and Patterns of Cloud Infrastructure</dc:title>
  <dc:creator>Adeel A. Bhutta</dc:creator>
  <cp:lastModifiedBy>Bhutta, Adeel</cp:lastModifiedBy>
  <cp:revision>68</cp:revision>
  <dcterms:modified xsi:type="dcterms:W3CDTF">2026-05-22T14:30:15Z</dcterms:modified>
</cp:coreProperties>
</file>